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79" r:id="rId2"/>
    <p:sldId id="257" r:id="rId3"/>
    <p:sldId id="259" r:id="rId4"/>
    <p:sldId id="258" r:id="rId5"/>
    <p:sldId id="260" r:id="rId6"/>
    <p:sldId id="261" r:id="rId7"/>
    <p:sldId id="262" r:id="rId8"/>
    <p:sldId id="263" r:id="rId9"/>
    <p:sldId id="265" r:id="rId10"/>
    <p:sldId id="266" r:id="rId11"/>
    <p:sldId id="267" r:id="rId12"/>
    <p:sldId id="271" r:id="rId13"/>
    <p:sldId id="272" r:id="rId14"/>
    <p:sldId id="281"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864" userDrawn="1">
          <p15:clr>
            <a:srgbClr val="A4A3A4"/>
          </p15:clr>
        </p15:guide>
        <p15:guide id="2" pos="4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32043"/>
    <p:restoredTop sz="94681"/>
  </p:normalViewPr>
  <p:slideViewPr>
    <p:cSldViewPr snapToGrid="0" snapToObjects="1" showGuides="1">
      <p:cViewPr>
        <p:scale>
          <a:sx n="96" d="100"/>
          <a:sy n="96" d="100"/>
        </p:scale>
        <p:origin x="216" y="432"/>
      </p:cViewPr>
      <p:guideLst>
        <p:guide orient="horz" pos="864"/>
        <p:guide pos="4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4DAD4F-D51A-CE4F-9BF4-64AFA818587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58D6271-9D96-0A4B-87B3-E1D50974D19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6EC1E53-AA61-CF45-A38E-0EFB66CC5297}"/>
              </a:ext>
            </a:extLst>
          </p:cNvPr>
          <p:cNvSpPr>
            <a:spLocks noGrp="1"/>
          </p:cNvSpPr>
          <p:nvPr>
            <p:ph type="dt" sz="half" idx="10"/>
          </p:nvPr>
        </p:nvSpPr>
        <p:spPr/>
        <p:txBody>
          <a:bodyPr/>
          <a:lstStyle/>
          <a:p>
            <a:fld id="{6EECE964-F870-0E41-9FE5-38142943DD71}" type="datetimeFigureOut">
              <a:rPr lang="en-US" smtClean="0"/>
              <a:t>2/11/22</a:t>
            </a:fld>
            <a:endParaRPr lang="en-US"/>
          </a:p>
        </p:txBody>
      </p:sp>
      <p:sp>
        <p:nvSpPr>
          <p:cNvPr id="5" name="Footer Placeholder 4">
            <a:extLst>
              <a:ext uri="{FF2B5EF4-FFF2-40B4-BE49-F238E27FC236}">
                <a16:creationId xmlns:a16="http://schemas.microsoft.com/office/drawing/2014/main" id="{6A2C1131-FC34-874C-8883-D359C253FEE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18D701F-03D9-D947-93D4-B9ECB20FA296}"/>
              </a:ext>
            </a:extLst>
          </p:cNvPr>
          <p:cNvSpPr>
            <a:spLocks noGrp="1"/>
          </p:cNvSpPr>
          <p:nvPr>
            <p:ph type="sldNum" sz="quarter" idx="12"/>
          </p:nvPr>
        </p:nvSpPr>
        <p:spPr/>
        <p:txBody>
          <a:bodyPr/>
          <a:lstStyle/>
          <a:p>
            <a:fld id="{F3281B17-8789-6B4C-B449-7FC9CCFFE3A3}" type="slidenum">
              <a:rPr lang="en-US" smtClean="0"/>
              <a:t>‹#›</a:t>
            </a:fld>
            <a:endParaRPr lang="en-US"/>
          </a:p>
        </p:txBody>
      </p:sp>
    </p:spTree>
    <p:extLst>
      <p:ext uri="{BB962C8B-B14F-4D97-AF65-F5344CB8AC3E}">
        <p14:creationId xmlns:p14="http://schemas.microsoft.com/office/powerpoint/2010/main" val="2155896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84DA76-EFBB-F941-A966-1AB95DA793F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B7B00F2-99E1-2747-B65D-ED46D625D3DD}"/>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461CB34-1F68-0142-B0FC-B44DF9F47878}"/>
              </a:ext>
            </a:extLst>
          </p:cNvPr>
          <p:cNvSpPr>
            <a:spLocks noGrp="1"/>
          </p:cNvSpPr>
          <p:nvPr>
            <p:ph type="dt" sz="half" idx="10"/>
          </p:nvPr>
        </p:nvSpPr>
        <p:spPr/>
        <p:txBody>
          <a:bodyPr/>
          <a:lstStyle/>
          <a:p>
            <a:fld id="{6EECE964-F870-0E41-9FE5-38142943DD71}" type="datetimeFigureOut">
              <a:rPr lang="en-US" smtClean="0"/>
              <a:t>2/11/22</a:t>
            </a:fld>
            <a:endParaRPr lang="en-US"/>
          </a:p>
        </p:txBody>
      </p:sp>
      <p:sp>
        <p:nvSpPr>
          <p:cNvPr id="5" name="Footer Placeholder 4">
            <a:extLst>
              <a:ext uri="{FF2B5EF4-FFF2-40B4-BE49-F238E27FC236}">
                <a16:creationId xmlns:a16="http://schemas.microsoft.com/office/drawing/2014/main" id="{B14DD18D-202D-B54B-AE2B-6C0708781ED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A043CD5-A658-2A4D-9439-1801C9D99458}"/>
              </a:ext>
            </a:extLst>
          </p:cNvPr>
          <p:cNvSpPr>
            <a:spLocks noGrp="1"/>
          </p:cNvSpPr>
          <p:nvPr>
            <p:ph type="sldNum" sz="quarter" idx="12"/>
          </p:nvPr>
        </p:nvSpPr>
        <p:spPr/>
        <p:txBody>
          <a:bodyPr/>
          <a:lstStyle/>
          <a:p>
            <a:fld id="{F3281B17-8789-6B4C-B449-7FC9CCFFE3A3}" type="slidenum">
              <a:rPr lang="en-US" smtClean="0"/>
              <a:t>‹#›</a:t>
            </a:fld>
            <a:endParaRPr lang="en-US"/>
          </a:p>
        </p:txBody>
      </p:sp>
    </p:spTree>
    <p:extLst>
      <p:ext uri="{BB962C8B-B14F-4D97-AF65-F5344CB8AC3E}">
        <p14:creationId xmlns:p14="http://schemas.microsoft.com/office/powerpoint/2010/main" val="17456361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871FCDC-919C-CA4C-A815-980B3A6288A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77780B6-9946-8448-91F6-FFE2F314146D}"/>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D437C5F-BFDB-3E4B-9F8E-C05B1696F26B}"/>
              </a:ext>
            </a:extLst>
          </p:cNvPr>
          <p:cNvSpPr>
            <a:spLocks noGrp="1"/>
          </p:cNvSpPr>
          <p:nvPr>
            <p:ph type="dt" sz="half" idx="10"/>
          </p:nvPr>
        </p:nvSpPr>
        <p:spPr/>
        <p:txBody>
          <a:bodyPr/>
          <a:lstStyle/>
          <a:p>
            <a:fld id="{6EECE964-F870-0E41-9FE5-38142943DD71}" type="datetimeFigureOut">
              <a:rPr lang="en-US" smtClean="0"/>
              <a:t>2/11/22</a:t>
            </a:fld>
            <a:endParaRPr lang="en-US"/>
          </a:p>
        </p:txBody>
      </p:sp>
      <p:sp>
        <p:nvSpPr>
          <p:cNvPr id="5" name="Footer Placeholder 4">
            <a:extLst>
              <a:ext uri="{FF2B5EF4-FFF2-40B4-BE49-F238E27FC236}">
                <a16:creationId xmlns:a16="http://schemas.microsoft.com/office/drawing/2014/main" id="{7EFF9A7B-A0EB-4B4D-AEB7-69CF137ED36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FFA1E11-39AB-3948-9FCB-6C9762451E2B}"/>
              </a:ext>
            </a:extLst>
          </p:cNvPr>
          <p:cNvSpPr>
            <a:spLocks noGrp="1"/>
          </p:cNvSpPr>
          <p:nvPr>
            <p:ph type="sldNum" sz="quarter" idx="12"/>
          </p:nvPr>
        </p:nvSpPr>
        <p:spPr/>
        <p:txBody>
          <a:bodyPr/>
          <a:lstStyle/>
          <a:p>
            <a:fld id="{F3281B17-8789-6B4C-B449-7FC9CCFFE3A3}" type="slidenum">
              <a:rPr lang="en-US" smtClean="0"/>
              <a:t>‹#›</a:t>
            </a:fld>
            <a:endParaRPr lang="en-US"/>
          </a:p>
        </p:txBody>
      </p:sp>
    </p:spTree>
    <p:extLst>
      <p:ext uri="{BB962C8B-B14F-4D97-AF65-F5344CB8AC3E}">
        <p14:creationId xmlns:p14="http://schemas.microsoft.com/office/powerpoint/2010/main" val="40408476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46CB00-50B4-C942-A899-D1451AEC75A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01941D0-1D38-5641-A2DD-950EB427D48D}"/>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7CA9207-0D28-D342-816D-F8EDA3DD0694}"/>
              </a:ext>
            </a:extLst>
          </p:cNvPr>
          <p:cNvSpPr>
            <a:spLocks noGrp="1"/>
          </p:cNvSpPr>
          <p:nvPr>
            <p:ph type="dt" sz="half" idx="10"/>
          </p:nvPr>
        </p:nvSpPr>
        <p:spPr/>
        <p:txBody>
          <a:bodyPr/>
          <a:lstStyle/>
          <a:p>
            <a:fld id="{6EECE964-F870-0E41-9FE5-38142943DD71}" type="datetimeFigureOut">
              <a:rPr lang="en-US" smtClean="0"/>
              <a:t>2/11/22</a:t>
            </a:fld>
            <a:endParaRPr lang="en-US"/>
          </a:p>
        </p:txBody>
      </p:sp>
      <p:sp>
        <p:nvSpPr>
          <p:cNvPr id="5" name="Footer Placeholder 4">
            <a:extLst>
              <a:ext uri="{FF2B5EF4-FFF2-40B4-BE49-F238E27FC236}">
                <a16:creationId xmlns:a16="http://schemas.microsoft.com/office/drawing/2014/main" id="{C52E771C-66A5-F041-A46C-C8042E9B2DB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A0D90BC-0A56-804B-997F-5C305234F939}"/>
              </a:ext>
            </a:extLst>
          </p:cNvPr>
          <p:cNvSpPr>
            <a:spLocks noGrp="1"/>
          </p:cNvSpPr>
          <p:nvPr>
            <p:ph type="sldNum" sz="quarter" idx="12"/>
          </p:nvPr>
        </p:nvSpPr>
        <p:spPr/>
        <p:txBody>
          <a:bodyPr/>
          <a:lstStyle/>
          <a:p>
            <a:fld id="{F3281B17-8789-6B4C-B449-7FC9CCFFE3A3}" type="slidenum">
              <a:rPr lang="en-US" smtClean="0"/>
              <a:t>‹#›</a:t>
            </a:fld>
            <a:endParaRPr lang="en-US"/>
          </a:p>
        </p:txBody>
      </p:sp>
    </p:spTree>
    <p:extLst>
      <p:ext uri="{BB962C8B-B14F-4D97-AF65-F5344CB8AC3E}">
        <p14:creationId xmlns:p14="http://schemas.microsoft.com/office/powerpoint/2010/main" val="27951879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0A685D-7B5A-5E41-8EAF-429769BBEDC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C5B8E63-14F0-7C4B-B839-27AD382C124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705C28A9-C0DF-B94F-819D-731A164011C5}"/>
              </a:ext>
            </a:extLst>
          </p:cNvPr>
          <p:cNvSpPr>
            <a:spLocks noGrp="1"/>
          </p:cNvSpPr>
          <p:nvPr>
            <p:ph type="dt" sz="half" idx="10"/>
          </p:nvPr>
        </p:nvSpPr>
        <p:spPr/>
        <p:txBody>
          <a:bodyPr/>
          <a:lstStyle/>
          <a:p>
            <a:fld id="{6EECE964-F870-0E41-9FE5-38142943DD71}" type="datetimeFigureOut">
              <a:rPr lang="en-US" smtClean="0"/>
              <a:t>2/11/22</a:t>
            </a:fld>
            <a:endParaRPr lang="en-US"/>
          </a:p>
        </p:txBody>
      </p:sp>
      <p:sp>
        <p:nvSpPr>
          <p:cNvPr id="5" name="Footer Placeholder 4">
            <a:extLst>
              <a:ext uri="{FF2B5EF4-FFF2-40B4-BE49-F238E27FC236}">
                <a16:creationId xmlns:a16="http://schemas.microsoft.com/office/drawing/2014/main" id="{4F91BED9-C99D-BE4D-9E2E-9FD6D575544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1E2CCAB-C2B6-9044-BAF6-D8EB23480AF3}"/>
              </a:ext>
            </a:extLst>
          </p:cNvPr>
          <p:cNvSpPr>
            <a:spLocks noGrp="1"/>
          </p:cNvSpPr>
          <p:nvPr>
            <p:ph type="sldNum" sz="quarter" idx="12"/>
          </p:nvPr>
        </p:nvSpPr>
        <p:spPr/>
        <p:txBody>
          <a:bodyPr/>
          <a:lstStyle/>
          <a:p>
            <a:fld id="{F3281B17-8789-6B4C-B449-7FC9CCFFE3A3}" type="slidenum">
              <a:rPr lang="en-US" smtClean="0"/>
              <a:t>‹#›</a:t>
            </a:fld>
            <a:endParaRPr lang="en-US"/>
          </a:p>
        </p:txBody>
      </p:sp>
    </p:spTree>
    <p:extLst>
      <p:ext uri="{BB962C8B-B14F-4D97-AF65-F5344CB8AC3E}">
        <p14:creationId xmlns:p14="http://schemas.microsoft.com/office/powerpoint/2010/main" val="17404541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D29899-9E7E-1742-A79B-21918FC4513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85C688A-9CC3-EE42-B095-6BC65AB62739}"/>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B3497AD-DF30-1C4D-BD19-B21449121283}"/>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C56D767-4E38-C442-8372-77A1B64EFA8A}"/>
              </a:ext>
            </a:extLst>
          </p:cNvPr>
          <p:cNvSpPr>
            <a:spLocks noGrp="1"/>
          </p:cNvSpPr>
          <p:nvPr>
            <p:ph type="dt" sz="half" idx="10"/>
          </p:nvPr>
        </p:nvSpPr>
        <p:spPr/>
        <p:txBody>
          <a:bodyPr/>
          <a:lstStyle/>
          <a:p>
            <a:fld id="{6EECE964-F870-0E41-9FE5-38142943DD71}" type="datetimeFigureOut">
              <a:rPr lang="en-US" smtClean="0"/>
              <a:t>2/11/22</a:t>
            </a:fld>
            <a:endParaRPr lang="en-US"/>
          </a:p>
        </p:txBody>
      </p:sp>
      <p:sp>
        <p:nvSpPr>
          <p:cNvPr id="6" name="Footer Placeholder 5">
            <a:extLst>
              <a:ext uri="{FF2B5EF4-FFF2-40B4-BE49-F238E27FC236}">
                <a16:creationId xmlns:a16="http://schemas.microsoft.com/office/drawing/2014/main" id="{A0816581-5322-A847-976F-D94A69B11ED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E7309BF-49E6-3747-B55B-94BC01967BAB}"/>
              </a:ext>
            </a:extLst>
          </p:cNvPr>
          <p:cNvSpPr>
            <a:spLocks noGrp="1"/>
          </p:cNvSpPr>
          <p:nvPr>
            <p:ph type="sldNum" sz="quarter" idx="12"/>
          </p:nvPr>
        </p:nvSpPr>
        <p:spPr/>
        <p:txBody>
          <a:bodyPr/>
          <a:lstStyle/>
          <a:p>
            <a:fld id="{F3281B17-8789-6B4C-B449-7FC9CCFFE3A3}" type="slidenum">
              <a:rPr lang="en-US" smtClean="0"/>
              <a:t>‹#›</a:t>
            </a:fld>
            <a:endParaRPr lang="en-US"/>
          </a:p>
        </p:txBody>
      </p:sp>
    </p:spTree>
    <p:extLst>
      <p:ext uri="{BB962C8B-B14F-4D97-AF65-F5344CB8AC3E}">
        <p14:creationId xmlns:p14="http://schemas.microsoft.com/office/powerpoint/2010/main" val="23390338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7A2536-1DE4-7A47-A386-016FBA94353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0C83851-2E77-EC44-83BD-05390C2BB2C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6C6A16C2-2051-BA40-9C17-A1802E311232}"/>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F72B78F-B765-8E49-9E78-1AC1408F193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CDE434D3-6A0A-4D4A-84FB-CCE23E3640A4}"/>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D440FB1-D9CC-0B49-AE9F-5878A0AAB48F}"/>
              </a:ext>
            </a:extLst>
          </p:cNvPr>
          <p:cNvSpPr>
            <a:spLocks noGrp="1"/>
          </p:cNvSpPr>
          <p:nvPr>
            <p:ph type="dt" sz="half" idx="10"/>
          </p:nvPr>
        </p:nvSpPr>
        <p:spPr/>
        <p:txBody>
          <a:bodyPr/>
          <a:lstStyle/>
          <a:p>
            <a:fld id="{6EECE964-F870-0E41-9FE5-38142943DD71}" type="datetimeFigureOut">
              <a:rPr lang="en-US" smtClean="0"/>
              <a:t>2/11/22</a:t>
            </a:fld>
            <a:endParaRPr lang="en-US"/>
          </a:p>
        </p:txBody>
      </p:sp>
      <p:sp>
        <p:nvSpPr>
          <p:cNvPr id="8" name="Footer Placeholder 7">
            <a:extLst>
              <a:ext uri="{FF2B5EF4-FFF2-40B4-BE49-F238E27FC236}">
                <a16:creationId xmlns:a16="http://schemas.microsoft.com/office/drawing/2014/main" id="{4FB40F16-A558-2D4E-B42F-388ED6F866F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8639D33-CB03-E541-92B0-F417F7EE4E1B}"/>
              </a:ext>
            </a:extLst>
          </p:cNvPr>
          <p:cNvSpPr>
            <a:spLocks noGrp="1"/>
          </p:cNvSpPr>
          <p:nvPr>
            <p:ph type="sldNum" sz="quarter" idx="12"/>
          </p:nvPr>
        </p:nvSpPr>
        <p:spPr/>
        <p:txBody>
          <a:bodyPr/>
          <a:lstStyle/>
          <a:p>
            <a:fld id="{F3281B17-8789-6B4C-B449-7FC9CCFFE3A3}" type="slidenum">
              <a:rPr lang="en-US" smtClean="0"/>
              <a:t>‹#›</a:t>
            </a:fld>
            <a:endParaRPr lang="en-US"/>
          </a:p>
        </p:txBody>
      </p:sp>
    </p:spTree>
    <p:extLst>
      <p:ext uri="{BB962C8B-B14F-4D97-AF65-F5344CB8AC3E}">
        <p14:creationId xmlns:p14="http://schemas.microsoft.com/office/powerpoint/2010/main" val="25452556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7D11CA-FD74-5442-BF71-1E4931CA791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C2041D4-0DBE-7A43-897B-B22E0E2546D0}"/>
              </a:ext>
            </a:extLst>
          </p:cNvPr>
          <p:cNvSpPr>
            <a:spLocks noGrp="1"/>
          </p:cNvSpPr>
          <p:nvPr>
            <p:ph type="dt" sz="half" idx="10"/>
          </p:nvPr>
        </p:nvSpPr>
        <p:spPr/>
        <p:txBody>
          <a:bodyPr/>
          <a:lstStyle/>
          <a:p>
            <a:fld id="{6EECE964-F870-0E41-9FE5-38142943DD71}" type="datetimeFigureOut">
              <a:rPr lang="en-US" smtClean="0"/>
              <a:t>2/11/22</a:t>
            </a:fld>
            <a:endParaRPr lang="en-US"/>
          </a:p>
        </p:txBody>
      </p:sp>
      <p:sp>
        <p:nvSpPr>
          <p:cNvPr id="4" name="Footer Placeholder 3">
            <a:extLst>
              <a:ext uri="{FF2B5EF4-FFF2-40B4-BE49-F238E27FC236}">
                <a16:creationId xmlns:a16="http://schemas.microsoft.com/office/drawing/2014/main" id="{5850DBF2-E963-E942-A045-ECDCDF198BB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ADC782F-97A5-4445-ADD2-16A5A997DB90}"/>
              </a:ext>
            </a:extLst>
          </p:cNvPr>
          <p:cNvSpPr>
            <a:spLocks noGrp="1"/>
          </p:cNvSpPr>
          <p:nvPr>
            <p:ph type="sldNum" sz="quarter" idx="12"/>
          </p:nvPr>
        </p:nvSpPr>
        <p:spPr/>
        <p:txBody>
          <a:bodyPr/>
          <a:lstStyle/>
          <a:p>
            <a:fld id="{F3281B17-8789-6B4C-B449-7FC9CCFFE3A3}" type="slidenum">
              <a:rPr lang="en-US" smtClean="0"/>
              <a:t>‹#›</a:t>
            </a:fld>
            <a:endParaRPr lang="en-US"/>
          </a:p>
        </p:txBody>
      </p:sp>
    </p:spTree>
    <p:extLst>
      <p:ext uri="{BB962C8B-B14F-4D97-AF65-F5344CB8AC3E}">
        <p14:creationId xmlns:p14="http://schemas.microsoft.com/office/powerpoint/2010/main" val="25963549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57550D9-34E2-494D-8F81-DD79230EAE06}"/>
              </a:ext>
            </a:extLst>
          </p:cNvPr>
          <p:cNvSpPr>
            <a:spLocks noGrp="1"/>
          </p:cNvSpPr>
          <p:nvPr>
            <p:ph type="dt" sz="half" idx="10"/>
          </p:nvPr>
        </p:nvSpPr>
        <p:spPr/>
        <p:txBody>
          <a:bodyPr/>
          <a:lstStyle/>
          <a:p>
            <a:fld id="{6EECE964-F870-0E41-9FE5-38142943DD71}" type="datetimeFigureOut">
              <a:rPr lang="en-US" smtClean="0"/>
              <a:t>2/11/22</a:t>
            </a:fld>
            <a:endParaRPr lang="en-US"/>
          </a:p>
        </p:txBody>
      </p:sp>
      <p:sp>
        <p:nvSpPr>
          <p:cNvPr id="3" name="Footer Placeholder 2">
            <a:extLst>
              <a:ext uri="{FF2B5EF4-FFF2-40B4-BE49-F238E27FC236}">
                <a16:creationId xmlns:a16="http://schemas.microsoft.com/office/drawing/2014/main" id="{5B154BD3-48A6-5243-B89A-ABF7547EB5F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B5EA97B-F750-2B4F-B2F1-E76745D1244E}"/>
              </a:ext>
            </a:extLst>
          </p:cNvPr>
          <p:cNvSpPr>
            <a:spLocks noGrp="1"/>
          </p:cNvSpPr>
          <p:nvPr>
            <p:ph type="sldNum" sz="quarter" idx="12"/>
          </p:nvPr>
        </p:nvSpPr>
        <p:spPr/>
        <p:txBody>
          <a:bodyPr/>
          <a:lstStyle/>
          <a:p>
            <a:fld id="{F3281B17-8789-6B4C-B449-7FC9CCFFE3A3}" type="slidenum">
              <a:rPr lang="en-US" smtClean="0"/>
              <a:t>‹#›</a:t>
            </a:fld>
            <a:endParaRPr lang="en-US"/>
          </a:p>
        </p:txBody>
      </p:sp>
    </p:spTree>
    <p:extLst>
      <p:ext uri="{BB962C8B-B14F-4D97-AF65-F5344CB8AC3E}">
        <p14:creationId xmlns:p14="http://schemas.microsoft.com/office/powerpoint/2010/main" val="5658946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C64BA2-CCEF-9C4B-9341-1321C0582F3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B5366DF-94F2-014A-B39E-D1581143951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322D09A-4A40-E841-8F70-E1D544E035B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C227AEE-0B60-6343-B03C-96B10444F686}"/>
              </a:ext>
            </a:extLst>
          </p:cNvPr>
          <p:cNvSpPr>
            <a:spLocks noGrp="1"/>
          </p:cNvSpPr>
          <p:nvPr>
            <p:ph type="dt" sz="half" idx="10"/>
          </p:nvPr>
        </p:nvSpPr>
        <p:spPr/>
        <p:txBody>
          <a:bodyPr/>
          <a:lstStyle/>
          <a:p>
            <a:fld id="{6EECE964-F870-0E41-9FE5-38142943DD71}" type="datetimeFigureOut">
              <a:rPr lang="en-US" smtClean="0"/>
              <a:t>2/11/22</a:t>
            </a:fld>
            <a:endParaRPr lang="en-US"/>
          </a:p>
        </p:txBody>
      </p:sp>
      <p:sp>
        <p:nvSpPr>
          <p:cNvPr id="6" name="Footer Placeholder 5">
            <a:extLst>
              <a:ext uri="{FF2B5EF4-FFF2-40B4-BE49-F238E27FC236}">
                <a16:creationId xmlns:a16="http://schemas.microsoft.com/office/drawing/2014/main" id="{FEEDEC06-105B-2E46-BC96-12B86D41850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49B33B3-3AB6-CA41-B81D-4E3D938DD9D7}"/>
              </a:ext>
            </a:extLst>
          </p:cNvPr>
          <p:cNvSpPr>
            <a:spLocks noGrp="1"/>
          </p:cNvSpPr>
          <p:nvPr>
            <p:ph type="sldNum" sz="quarter" idx="12"/>
          </p:nvPr>
        </p:nvSpPr>
        <p:spPr/>
        <p:txBody>
          <a:bodyPr/>
          <a:lstStyle/>
          <a:p>
            <a:fld id="{F3281B17-8789-6B4C-B449-7FC9CCFFE3A3}" type="slidenum">
              <a:rPr lang="en-US" smtClean="0"/>
              <a:t>‹#›</a:t>
            </a:fld>
            <a:endParaRPr lang="en-US"/>
          </a:p>
        </p:txBody>
      </p:sp>
    </p:spTree>
    <p:extLst>
      <p:ext uri="{BB962C8B-B14F-4D97-AF65-F5344CB8AC3E}">
        <p14:creationId xmlns:p14="http://schemas.microsoft.com/office/powerpoint/2010/main" val="28981839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51441-A4BA-BB44-8779-89F78283119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756B248-D1F2-2646-A192-94B788A8B7A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390720E-5DD4-A642-9A31-CBA29638614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2F844B1-5331-5F40-92A8-DA2DCDF3BEBB}"/>
              </a:ext>
            </a:extLst>
          </p:cNvPr>
          <p:cNvSpPr>
            <a:spLocks noGrp="1"/>
          </p:cNvSpPr>
          <p:nvPr>
            <p:ph type="dt" sz="half" idx="10"/>
          </p:nvPr>
        </p:nvSpPr>
        <p:spPr/>
        <p:txBody>
          <a:bodyPr/>
          <a:lstStyle/>
          <a:p>
            <a:fld id="{6EECE964-F870-0E41-9FE5-38142943DD71}" type="datetimeFigureOut">
              <a:rPr lang="en-US" smtClean="0"/>
              <a:t>2/11/22</a:t>
            </a:fld>
            <a:endParaRPr lang="en-US"/>
          </a:p>
        </p:txBody>
      </p:sp>
      <p:sp>
        <p:nvSpPr>
          <p:cNvPr id="6" name="Footer Placeholder 5">
            <a:extLst>
              <a:ext uri="{FF2B5EF4-FFF2-40B4-BE49-F238E27FC236}">
                <a16:creationId xmlns:a16="http://schemas.microsoft.com/office/drawing/2014/main" id="{DAFB5CF2-05E5-DE46-AD28-692F9DB7169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4A14854-AFC5-2349-BC93-AD9DF51264F9}"/>
              </a:ext>
            </a:extLst>
          </p:cNvPr>
          <p:cNvSpPr>
            <a:spLocks noGrp="1"/>
          </p:cNvSpPr>
          <p:nvPr>
            <p:ph type="sldNum" sz="quarter" idx="12"/>
          </p:nvPr>
        </p:nvSpPr>
        <p:spPr/>
        <p:txBody>
          <a:bodyPr/>
          <a:lstStyle/>
          <a:p>
            <a:fld id="{F3281B17-8789-6B4C-B449-7FC9CCFFE3A3}" type="slidenum">
              <a:rPr lang="en-US" smtClean="0"/>
              <a:t>‹#›</a:t>
            </a:fld>
            <a:endParaRPr lang="en-US"/>
          </a:p>
        </p:txBody>
      </p:sp>
    </p:spTree>
    <p:extLst>
      <p:ext uri="{BB962C8B-B14F-4D97-AF65-F5344CB8AC3E}">
        <p14:creationId xmlns:p14="http://schemas.microsoft.com/office/powerpoint/2010/main" val="12301150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5D3905A-E05F-754C-8F9F-A8D1000A32B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880757D-7D59-B74F-B2FA-F4236D6F71D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B729EBB-89B5-F042-AECF-884D5A5ABB0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EECE964-F870-0E41-9FE5-38142943DD71}" type="datetimeFigureOut">
              <a:rPr lang="en-US" smtClean="0"/>
              <a:t>2/11/22</a:t>
            </a:fld>
            <a:endParaRPr lang="en-US"/>
          </a:p>
        </p:txBody>
      </p:sp>
      <p:sp>
        <p:nvSpPr>
          <p:cNvPr id="5" name="Footer Placeholder 4">
            <a:extLst>
              <a:ext uri="{FF2B5EF4-FFF2-40B4-BE49-F238E27FC236}">
                <a16:creationId xmlns:a16="http://schemas.microsoft.com/office/drawing/2014/main" id="{66FA4430-3170-3C4D-A968-03CE0D4A8B3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8C085EA-4CCE-EE49-A933-CFF5955BDB3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3281B17-8789-6B4C-B449-7FC9CCFFE3A3}" type="slidenum">
              <a:rPr lang="en-US" smtClean="0"/>
              <a:t>‹#›</a:t>
            </a:fld>
            <a:endParaRPr lang="en-US"/>
          </a:p>
        </p:txBody>
      </p:sp>
    </p:spTree>
    <p:extLst>
      <p:ext uri="{BB962C8B-B14F-4D97-AF65-F5344CB8AC3E}">
        <p14:creationId xmlns:p14="http://schemas.microsoft.com/office/powerpoint/2010/main" val="18581024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image" Target="../media/image13.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image" Target="../media/image16.tif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7.tiff"/><Relationship Id="rId1" Type="http://schemas.openxmlformats.org/officeDocument/2006/relationships/slideLayout" Target="../slideLayouts/slideLayout2.xml"/><Relationship Id="rId4" Type="http://schemas.openxmlformats.org/officeDocument/2006/relationships/image" Target="../media/image9.tiff"/></Relationships>
</file>

<file path=ppt/slides/_rels/slide8.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image" Target="../media/image11.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41DC996-1A4B-4D4F-A733-3A00E5ABC2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7332" y="0"/>
            <a:ext cx="2325467" cy="2325467"/>
          </a:xfrm>
          <a:prstGeom prst="rect">
            <a:avLst/>
          </a:prstGeom>
        </p:spPr>
      </p:pic>
      <p:sp>
        <p:nvSpPr>
          <p:cNvPr id="11" name="TextBox 10">
            <a:extLst>
              <a:ext uri="{FF2B5EF4-FFF2-40B4-BE49-F238E27FC236}">
                <a16:creationId xmlns:a16="http://schemas.microsoft.com/office/drawing/2014/main" id="{00CC22B5-8500-2C45-91DE-A596A6DF1C3B}"/>
              </a:ext>
            </a:extLst>
          </p:cNvPr>
          <p:cNvSpPr txBox="1"/>
          <p:nvPr/>
        </p:nvSpPr>
        <p:spPr>
          <a:xfrm>
            <a:off x="870857" y="2380343"/>
            <a:ext cx="5808000" cy="2539157"/>
          </a:xfrm>
          <a:prstGeom prst="rect">
            <a:avLst/>
          </a:prstGeom>
          <a:solidFill>
            <a:schemeClr val="bg2">
              <a:lumMod val="25000"/>
            </a:schemeClr>
          </a:solidFill>
        </p:spPr>
        <p:txBody>
          <a:bodyPr wrap="none" rtlCol="0">
            <a:spAutoFit/>
          </a:bodyPr>
          <a:lstStyle/>
          <a:p>
            <a:r>
              <a:rPr lang="en-US" sz="6600" dirty="0">
                <a:solidFill>
                  <a:srgbClr val="FF6600"/>
                </a:solidFill>
              </a:rPr>
              <a:t>G2M Case Study</a:t>
            </a:r>
          </a:p>
          <a:p>
            <a:r>
              <a:rPr lang="en-US" sz="2500" dirty="0">
                <a:solidFill>
                  <a:srgbClr val="FF6600"/>
                </a:solidFill>
              </a:rPr>
              <a:t>Virtual</a:t>
            </a:r>
            <a:r>
              <a:rPr lang="en-US" sz="2500" dirty="0"/>
              <a:t> </a:t>
            </a:r>
            <a:r>
              <a:rPr lang="en-US" sz="2500" dirty="0">
                <a:solidFill>
                  <a:srgbClr val="FF6600"/>
                </a:solidFill>
              </a:rPr>
              <a:t>Internship</a:t>
            </a:r>
          </a:p>
          <a:p>
            <a:endParaRPr lang="en-US" sz="4000" dirty="0"/>
          </a:p>
          <a:p>
            <a:r>
              <a:rPr lang="en-US" sz="2500" dirty="0">
                <a:solidFill>
                  <a:srgbClr val="FF6600"/>
                </a:solidFill>
              </a:rPr>
              <a:t>13-Feb-2022</a:t>
            </a:r>
          </a:p>
        </p:txBody>
      </p:sp>
    </p:spTree>
    <p:extLst>
      <p:ext uri="{BB962C8B-B14F-4D97-AF65-F5344CB8AC3E}">
        <p14:creationId xmlns:p14="http://schemas.microsoft.com/office/powerpoint/2010/main" val="14919765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2A48D1F-D44C-C74D-ADA7-1BE9D3CC05E3}"/>
              </a:ext>
            </a:extLst>
          </p:cNvPr>
          <p:cNvPicPr>
            <a:picLocks noChangeAspect="1"/>
          </p:cNvPicPr>
          <p:nvPr/>
        </p:nvPicPr>
        <p:blipFill>
          <a:blip r:embed="rId2"/>
          <a:stretch>
            <a:fillRect/>
          </a:stretch>
        </p:blipFill>
        <p:spPr>
          <a:xfrm>
            <a:off x="838200" y="1463039"/>
            <a:ext cx="8623300" cy="4990012"/>
          </a:xfrm>
          <a:prstGeom prst="rect">
            <a:avLst/>
          </a:prstGeom>
        </p:spPr>
      </p:pic>
      <p:pic>
        <p:nvPicPr>
          <p:cNvPr id="8" name="Picture 7">
            <a:extLst>
              <a:ext uri="{FF2B5EF4-FFF2-40B4-BE49-F238E27FC236}">
                <a16:creationId xmlns:a16="http://schemas.microsoft.com/office/drawing/2014/main" id="{83D488FB-8E17-D54E-ABC2-6FEEADAE02AB}"/>
              </a:ext>
            </a:extLst>
          </p:cNvPr>
          <p:cNvPicPr>
            <a:picLocks noChangeAspect="1"/>
          </p:cNvPicPr>
          <p:nvPr/>
        </p:nvPicPr>
        <p:blipFill>
          <a:blip r:embed="rId3"/>
          <a:stretch>
            <a:fillRect/>
          </a:stretch>
        </p:blipFill>
        <p:spPr>
          <a:xfrm>
            <a:off x="7295243" y="1841863"/>
            <a:ext cx="1892300" cy="1155700"/>
          </a:xfrm>
          <a:prstGeom prst="rect">
            <a:avLst/>
          </a:prstGeom>
        </p:spPr>
      </p:pic>
      <p:sp>
        <p:nvSpPr>
          <p:cNvPr id="6" name="TextBox 5">
            <a:extLst>
              <a:ext uri="{FF2B5EF4-FFF2-40B4-BE49-F238E27FC236}">
                <a16:creationId xmlns:a16="http://schemas.microsoft.com/office/drawing/2014/main" id="{26920D58-F52C-AF40-8EBD-F6341E87BF83}"/>
              </a:ext>
            </a:extLst>
          </p:cNvPr>
          <p:cNvSpPr txBox="1"/>
          <p:nvPr/>
        </p:nvSpPr>
        <p:spPr>
          <a:xfrm>
            <a:off x="9783695" y="1463039"/>
            <a:ext cx="1999002" cy="2862322"/>
          </a:xfrm>
          <a:prstGeom prst="rect">
            <a:avLst/>
          </a:prstGeom>
          <a:noFill/>
        </p:spPr>
        <p:txBody>
          <a:bodyPr wrap="square" rtlCol="0">
            <a:spAutoFit/>
          </a:bodyPr>
          <a:lstStyle/>
          <a:p>
            <a:r>
              <a:rPr lang="en-US" dirty="0"/>
              <a:t>Out of 19 Cities Pink cab have higher customer reach as compared to Yellow cab ,in following 4 cities:</a:t>
            </a:r>
          </a:p>
          <a:p>
            <a:pPr marL="285750" indent="-285750">
              <a:buFont typeface="Arial" panose="020B0604020202020204" pitchFamily="34" charset="0"/>
              <a:buChar char="•"/>
            </a:pPr>
            <a:r>
              <a:rPr lang="en-US" dirty="0" err="1"/>
              <a:t>SanDiego</a:t>
            </a:r>
            <a:endParaRPr lang="en-US" dirty="0"/>
          </a:p>
          <a:p>
            <a:pPr marL="285750" indent="-285750">
              <a:buFont typeface="Arial" panose="020B0604020202020204" pitchFamily="34" charset="0"/>
              <a:buChar char="•"/>
            </a:pPr>
            <a:r>
              <a:rPr lang="en-US" dirty="0"/>
              <a:t>Nashville</a:t>
            </a:r>
          </a:p>
          <a:p>
            <a:pPr marL="285750" indent="-285750">
              <a:buFont typeface="Arial" panose="020B0604020202020204" pitchFamily="34" charset="0"/>
              <a:buChar char="•"/>
            </a:pPr>
            <a:r>
              <a:rPr lang="en-US" dirty="0"/>
              <a:t>Sacramento</a:t>
            </a:r>
          </a:p>
          <a:p>
            <a:pPr marL="285750" indent="-285750">
              <a:buFont typeface="Arial" panose="020B0604020202020204" pitchFamily="34" charset="0"/>
              <a:buChar char="•"/>
            </a:pPr>
            <a:r>
              <a:rPr lang="en-US" dirty="0"/>
              <a:t>Pittsburgh</a:t>
            </a:r>
          </a:p>
        </p:txBody>
      </p:sp>
      <p:sp>
        <p:nvSpPr>
          <p:cNvPr id="7" name="Rectangle 6">
            <a:extLst>
              <a:ext uri="{FF2B5EF4-FFF2-40B4-BE49-F238E27FC236}">
                <a16:creationId xmlns:a16="http://schemas.microsoft.com/office/drawing/2014/main" id="{A4DDBF0E-CC36-9C41-940D-C9EE0C11B4F2}"/>
              </a:ext>
            </a:extLst>
          </p:cNvPr>
          <p:cNvSpPr/>
          <p:nvPr/>
        </p:nvSpPr>
        <p:spPr>
          <a:xfrm>
            <a:off x="0" y="-10498"/>
            <a:ext cx="12192000" cy="1383912"/>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300" b="1" dirty="0">
                <a:solidFill>
                  <a:schemeClr val="accent2"/>
                </a:solidFill>
                <a:latin typeface="+mj-lt"/>
              </a:rPr>
              <a:t>      Customer Presence of Yellow and Pink cab city wise</a:t>
            </a:r>
            <a:endParaRPr lang="en-US" sz="4300" dirty="0">
              <a:solidFill>
                <a:schemeClr val="accent2"/>
              </a:solidFill>
              <a:latin typeface="+mj-lt"/>
            </a:endParaRPr>
          </a:p>
        </p:txBody>
      </p:sp>
    </p:spTree>
    <p:extLst>
      <p:ext uri="{BB962C8B-B14F-4D97-AF65-F5344CB8AC3E}">
        <p14:creationId xmlns:p14="http://schemas.microsoft.com/office/powerpoint/2010/main" val="26899500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B0FFDF9-C4ED-BF4E-A844-65D93F5C14C8}"/>
              </a:ext>
            </a:extLst>
          </p:cNvPr>
          <p:cNvSpPr txBox="1"/>
          <p:nvPr/>
        </p:nvSpPr>
        <p:spPr>
          <a:xfrm>
            <a:off x="8216536" y="2084702"/>
            <a:ext cx="3879669" cy="1754326"/>
          </a:xfrm>
          <a:prstGeom prst="rect">
            <a:avLst/>
          </a:prstGeom>
          <a:noFill/>
        </p:spPr>
        <p:txBody>
          <a:bodyPr wrap="square" rtlCol="0">
            <a:spAutoFit/>
          </a:bodyPr>
          <a:lstStyle/>
          <a:p>
            <a:pPr marL="285750" indent="-285750">
              <a:buFont typeface="Arial" panose="020B0604020202020204" pitchFamily="34" charset="0"/>
              <a:buChar char="•"/>
            </a:pPr>
            <a:r>
              <a:rPr lang="en-US" dirty="0"/>
              <a:t>Seasonal component is present in</a:t>
            </a:r>
          </a:p>
          <a:p>
            <a:r>
              <a:rPr lang="en-US" dirty="0"/>
              <a:t>     both the cabs.</a:t>
            </a:r>
          </a:p>
          <a:p>
            <a:pPr marL="285750" indent="-285750">
              <a:buFont typeface="Arial" panose="020B0604020202020204" pitchFamily="34" charset="0"/>
              <a:buChar char="•"/>
            </a:pPr>
            <a:r>
              <a:rPr lang="en-US" dirty="0"/>
              <a:t>Demand is high on 3</a:t>
            </a:r>
            <a:r>
              <a:rPr lang="en-US" baseline="30000" dirty="0"/>
              <a:t>rd</a:t>
            </a:r>
            <a:r>
              <a:rPr lang="en-US" dirty="0"/>
              <a:t> day of the </a:t>
            </a:r>
          </a:p>
          <a:p>
            <a:r>
              <a:rPr lang="en-US" dirty="0"/>
              <a:t>      month and it repeats similar</a:t>
            </a:r>
          </a:p>
          <a:p>
            <a:r>
              <a:rPr lang="en-US" dirty="0"/>
              <a:t>      pattern every 7 days </a:t>
            </a:r>
          </a:p>
          <a:p>
            <a:endParaRPr lang="en-US" dirty="0"/>
          </a:p>
        </p:txBody>
      </p:sp>
      <p:sp>
        <p:nvSpPr>
          <p:cNvPr id="7" name="Rectangle 6">
            <a:extLst>
              <a:ext uri="{FF2B5EF4-FFF2-40B4-BE49-F238E27FC236}">
                <a16:creationId xmlns:a16="http://schemas.microsoft.com/office/drawing/2014/main" id="{20D125DC-4913-1143-875B-0F16168D9AB4}"/>
              </a:ext>
            </a:extLst>
          </p:cNvPr>
          <p:cNvSpPr/>
          <p:nvPr/>
        </p:nvSpPr>
        <p:spPr>
          <a:xfrm>
            <a:off x="0" y="0"/>
            <a:ext cx="12192000" cy="1383912"/>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400" b="1" dirty="0">
                <a:solidFill>
                  <a:schemeClr val="accent2"/>
                </a:solidFill>
                <a:latin typeface="+mj-lt"/>
              </a:rPr>
              <a:t>      Seasonality in the demand</a:t>
            </a:r>
          </a:p>
        </p:txBody>
      </p:sp>
      <p:pic>
        <p:nvPicPr>
          <p:cNvPr id="2" name="Picture 1">
            <a:extLst>
              <a:ext uri="{FF2B5EF4-FFF2-40B4-BE49-F238E27FC236}">
                <a16:creationId xmlns:a16="http://schemas.microsoft.com/office/drawing/2014/main" id="{3C26BF5C-0612-A747-8643-75D7145CCE25}"/>
              </a:ext>
            </a:extLst>
          </p:cNvPr>
          <p:cNvPicPr>
            <a:picLocks noChangeAspect="1"/>
          </p:cNvPicPr>
          <p:nvPr/>
        </p:nvPicPr>
        <p:blipFill>
          <a:blip r:embed="rId2"/>
          <a:stretch>
            <a:fillRect/>
          </a:stretch>
        </p:blipFill>
        <p:spPr>
          <a:xfrm>
            <a:off x="396696" y="1905261"/>
            <a:ext cx="7819840" cy="4555172"/>
          </a:xfrm>
          <a:prstGeom prst="rect">
            <a:avLst/>
          </a:prstGeom>
        </p:spPr>
      </p:pic>
    </p:spTree>
    <p:extLst>
      <p:ext uri="{BB962C8B-B14F-4D97-AF65-F5344CB8AC3E}">
        <p14:creationId xmlns:p14="http://schemas.microsoft.com/office/powerpoint/2010/main" val="885335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237DD7D-747F-074B-911B-A169FE4A4511}"/>
              </a:ext>
            </a:extLst>
          </p:cNvPr>
          <p:cNvPicPr>
            <a:picLocks noChangeAspect="1"/>
          </p:cNvPicPr>
          <p:nvPr/>
        </p:nvPicPr>
        <p:blipFill>
          <a:blip r:embed="rId2"/>
          <a:stretch>
            <a:fillRect/>
          </a:stretch>
        </p:blipFill>
        <p:spPr>
          <a:xfrm>
            <a:off x="762000" y="1512404"/>
            <a:ext cx="7393259" cy="5267739"/>
          </a:xfrm>
          <a:prstGeom prst="rect">
            <a:avLst/>
          </a:prstGeom>
        </p:spPr>
      </p:pic>
      <p:pic>
        <p:nvPicPr>
          <p:cNvPr id="5" name="Picture 4">
            <a:extLst>
              <a:ext uri="{FF2B5EF4-FFF2-40B4-BE49-F238E27FC236}">
                <a16:creationId xmlns:a16="http://schemas.microsoft.com/office/drawing/2014/main" id="{13B976FF-F517-8F48-A8CE-24B6902C3E33}"/>
              </a:ext>
            </a:extLst>
          </p:cNvPr>
          <p:cNvPicPr>
            <a:picLocks noChangeAspect="1"/>
          </p:cNvPicPr>
          <p:nvPr/>
        </p:nvPicPr>
        <p:blipFill>
          <a:blip r:embed="rId3"/>
          <a:stretch>
            <a:fillRect/>
          </a:stretch>
        </p:blipFill>
        <p:spPr>
          <a:xfrm>
            <a:off x="7213295" y="1512404"/>
            <a:ext cx="1206500" cy="838200"/>
          </a:xfrm>
          <a:prstGeom prst="rect">
            <a:avLst/>
          </a:prstGeom>
        </p:spPr>
      </p:pic>
      <p:sp>
        <p:nvSpPr>
          <p:cNvPr id="7" name="TextBox 6">
            <a:extLst>
              <a:ext uri="{FF2B5EF4-FFF2-40B4-BE49-F238E27FC236}">
                <a16:creationId xmlns:a16="http://schemas.microsoft.com/office/drawing/2014/main" id="{B727A863-AC2C-804A-80EB-9A6ADA5A4ED3}"/>
              </a:ext>
            </a:extLst>
          </p:cNvPr>
          <p:cNvSpPr txBox="1"/>
          <p:nvPr/>
        </p:nvSpPr>
        <p:spPr>
          <a:xfrm>
            <a:off x="8684330" y="1745616"/>
            <a:ext cx="3341415" cy="4801314"/>
          </a:xfrm>
          <a:prstGeom prst="rect">
            <a:avLst/>
          </a:prstGeom>
          <a:noFill/>
        </p:spPr>
        <p:txBody>
          <a:bodyPr wrap="square" rtlCol="0">
            <a:spAutoFit/>
          </a:bodyPr>
          <a:lstStyle/>
          <a:p>
            <a:pPr marL="285750" indent="-285750">
              <a:buFont typeface="Arial" panose="020B0604020202020204" pitchFamily="34" charset="0"/>
              <a:buChar char="•"/>
            </a:pPr>
            <a:r>
              <a:rPr lang="en-US" dirty="0"/>
              <a:t>Yellow cab has customers </a:t>
            </a:r>
          </a:p>
          <a:p>
            <a:r>
              <a:rPr lang="en-US" dirty="0"/>
              <a:t>      almost uniform</a:t>
            </a:r>
          </a:p>
          <a:p>
            <a:r>
              <a:rPr lang="en-US" dirty="0"/>
              <a:t>      for short, medium and long </a:t>
            </a:r>
          </a:p>
          <a:p>
            <a:r>
              <a:rPr lang="en-US" dirty="0"/>
              <a:t>      Trip. Which shows yellow cab     </a:t>
            </a:r>
          </a:p>
          <a:p>
            <a:r>
              <a:rPr lang="en-US" dirty="0"/>
              <a:t>       is offering better customer   </a:t>
            </a:r>
          </a:p>
          <a:p>
            <a:r>
              <a:rPr lang="en-US" dirty="0"/>
              <a:t>       plan for short, medium and </a:t>
            </a:r>
          </a:p>
          <a:p>
            <a:r>
              <a:rPr lang="en-US" dirty="0"/>
              <a:t>       long Trip.</a:t>
            </a:r>
          </a:p>
          <a:p>
            <a:endParaRPr lang="en-US" dirty="0"/>
          </a:p>
          <a:p>
            <a:pPr marL="285750" indent="-285750">
              <a:buFont typeface="Arial" panose="020B0604020202020204" pitchFamily="34" charset="0"/>
              <a:buChar char="•"/>
            </a:pPr>
            <a:r>
              <a:rPr lang="en-US" dirty="0"/>
              <a:t>5-35 KM trips are contributing   </a:t>
            </a:r>
          </a:p>
          <a:p>
            <a:r>
              <a:rPr lang="en-US" dirty="0"/>
              <a:t>      more In both the cabs profit </a:t>
            </a:r>
          </a:p>
          <a:p>
            <a:endParaRPr lang="en-US" dirty="0"/>
          </a:p>
          <a:p>
            <a:pPr marL="285750" indent="-285750">
              <a:buFont typeface="Arial" panose="020B0604020202020204" pitchFamily="34" charset="0"/>
              <a:buChar char="•"/>
            </a:pPr>
            <a:r>
              <a:rPr lang="en-US" dirty="0"/>
              <a:t>There is a huge difference between yellow and pink cab in customer reach for short and long trip. Yellow cab has very good customer reach in this segment as well</a:t>
            </a:r>
          </a:p>
        </p:txBody>
      </p:sp>
      <p:sp>
        <p:nvSpPr>
          <p:cNvPr id="6" name="Rectangle 5">
            <a:extLst>
              <a:ext uri="{FF2B5EF4-FFF2-40B4-BE49-F238E27FC236}">
                <a16:creationId xmlns:a16="http://schemas.microsoft.com/office/drawing/2014/main" id="{C386AC7E-BCF1-DB4E-BB4E-37D812E2A37F}"/>
              </a:ext>
            </a:extLst>
          </p:cNvPr>
          <p:cNvSpPr/>
          <p:nvPr/>
        </p:nvSpPr>
        <p:spPr>
          <a:xfrm>
            <a:off x="0" y="-12312"/>
            <a:ext cx="12192000" cy="1383912"/>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400" b="1" dirty="0">
                <a:solidFill>
                  <a:schemeClr val="accent2"/>
                </a:solidFill>
                <a:latin typeface="+mj-lt"/>
              </a:rPr>
              <a:t>      Customer analysis based on ride distance</a:t>
            </a:r>
            <a:endParaRPr lang="en-US" sz="4400" dirty="0">
              <a:solidFill>
                <a:schemeClr val="accent2"/>
              </a:solidFill>
              <a:latin typeface="+mj-lt"/>
            </a:endParaRPr>
          </a:p>
        </p:txBody>
      </p:sp>
    </p:spTree>
    <p:extLst>
      <p:ext uri="{BB962C8B-B14F-4D97-AF65-F5344CB8AC3E}">
        <p14:creationId xmlns:p14="http://schemas.microsoft.com/office/powerpoint/2010/main" val="29968443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0087AA53-A2BE-554B-AAE4-C6D527006499}"/>
              </a:ext>
            </a:extLst>
          </p:cNvPr>
          <p:cNvSpPr txBox="1"/>
          <p:nvPr/>
        </p:nvSpPr>
        <p:spPr>
          <a:xfrm>
            <a:off x="762000" y="1595021"/>
            <a:ext cx="11430000" cy="5262979"/>
          </a:xfrm>
          <a:prstGeom prst="rect">
            <a:avLst/>
          </a:prstGeom>
          <a:noFill/>
        </p:spPr>
        <p:txBody>
          <a:bodyPr wrap="square" rtlCol="0">
            <a:spAutoFit/>
          </a:bodyPr>
          <a:lstStyle/>
          <a:p>
            <a:r>
              <a:rPr lang="en-US" sz="1600" dirty="0"/>
              <a:t>We have evaluated both the cab companies on following points and found Yellow cab better than Pink cab:</a:t>
            </a:r>
          </a:p>
          <a:p>
            <a:endParaRPr lang="en-US" sz="1600" b="1" dirty="0"/>
          </a:p>
          <a:p>
            <a:pPr marL="285750" indent="-285750">
              <a:buFont typeface="Arial" panose="020B0604020202020204" pitchFamily="34" charset="0"/>
              <a:buChar char="•"/>
            </a:pPr>
            <a:r>
              <a:rPr lang="en-US" sz="1600" b="1" dirty="0"/>
              <a:t>Customer Reach  : </a:t>
            </a:r>
            <a:r>
              <a:rPr lang="en-US" sz="1600" dirty="0"/>
              <a:t>Yellow cab has higher customer reach in 25 cities while Pink cab has higher customer reach in 4 cities. We have also observed that Yellow cab is doing good in covering other cab users as compared to Pink cab.</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b="1" dirty="0"/>
              <a:t>Customer Retention: </a:t>
            </a:r>
            <a:r>
              <a:rPr lang="en-US" sz="1600" dirty="0"/>
              <a:t>We have analyzed this in two segments : at least 5 drive and at least 10 drive with the same cab company. And we found that Yellow cab is doing far better than Pink cab in both these segments.</a:t>
            </a:r>
          </a:p>
          <a:p>
            <a:endParaRPr lang="en-US" sz="1600" dirty="0"/>
          </a:p>
          <a:p>
            <a:pPr marL="285750" indent="-285750">
              <a:buFont typeface="Arial" panose="020B0604020202020204" pitchFamily="34" charset="0"/>
              <a:buChar char="•"/>
            </a:pPr>
            <a:r>
              <a:rPr lang="en-US" sz="1600" b="1" dirty="0"/>
              <a:t>Age wise Reach : </a:t>
            </a:r>
            <a:r>
              <a:rPr lang="en-US" sz="1600" dirty="0"/>
              <a:t>Yellow cab has customer in all age group and it’s been observed that it’s even popular in 60+ age group as equally as its in 18-25 age group.</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b="1" dirty="0"/>
              <a:t>Average Profit per KM: </a:t>
            </a:r>
            <a:r>
              <a:rPr lang="en-US" sz="1600" dirty="0"/>
              <a:t>Yellow cab’s average profit per KM is almost three times the average profit per KM of the Pink cab.</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b="1" dirty="0"/>
              <a:t>Income wise Reach :</a:t>
            </a:r>
            <a:r>
              <a:rPr lang="en-US" sz="1600" dirty="0"/>
              <a:t>Both the cabs are very popular in high and medium income class but here also Yellow cab is performing better than Pink cab in offering their services to all the three income class group (low, medium and high)</a:t>
            </a:r>
          </a:p>
          <a:p>
            <a:endParaRPr lang="en-US" sz="1600" dirty="0"/>
          </a:p>
          <a:p>
            <a:pPr marL="285750" indent="-285750">
              <a:buFont typeface="Arial" panose="020B0604020202020204" pitchFamily="34" charset="0"/>
              <a:buChar char="•"/>
            </a:pPr>
            <a:r>
              <a:rPr lang="en-US" sz="1600" b="1" dirty="0"/>
              <a:t>Ride count and Profit Forecasting : </a:t>
            </a:r>
            <a:r>
              <a:rPr lang="en-US" sz="1600" dirty="0"/>
              <a:t>Both the companies are facing loss in the profit and no. of ride. Yellow cab’s forecasted profit loss is around 1.83% while Pink cab’s loss in 3.1%.Pink cab is facing more loss even when its forecasted no of ride loss is lesser than Yellow cab. </a:t>
            </a:r>
          </a:p>
          <a:p>
            <a:r>
              <a:rPr lang="en-US" sz="1600" b="1" dirty="0"/>
              <a:t>On the basis of above point , we will recommend Yellow cab for investment.</a:t>
            </a:r>
          </a:p>
          <a:p>
            <a:endParaRPr lang="en-US" sz="1600" dirty="0"/>
          </a:p>
        </p:txBody>
      </p:sp>
      <p:sp>
        <p:nvSpPr>
          <p:cNvPr id="4" name="Rectangle 3">
            <a:extLst>
              <a:ext uri="{FF2B5EF4-FFF2-40B4-BE49-F238E27FC236}">
                <a16:creationId xmlns:a16="http://schemas.microsoft.com/office/drawing/2014/main" id="{B2BD046D-D4D3-5C48-9D68-AE42423390A9}"/>
              </a:ext>
            </a:extLst>
          </p:cNvPr>
          <p:cNvSpPr/>
          <p:nvPr/>
        </p:nvSpPr>
        <p:spPr>
          <a:xfrm>
            <a:off x="0" y="0"/>
            <a:ext cx="12192000" cy="1383912"/>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400" dirty="0">
                <a:solidFill>
                  <a:schemeClr val="accent2"/>
                </a:solidFill>
                <a:latin typeface="+mj-lt"/>
              </a:rPr>
              <a:t>      Recommendations</a:t>
            </a:r>
          </a:p>
        </p:txBody>
      </p:sp>
    </p:spTree>
    <p:extLst>
      <p:ext uri="{BB962C8B-B14F-4D97-AF65-F5344CB8AC3E}">
        <p14:creationId xmlns:p14="http://schemas.microsoft.com/office/powerpoint/2010/main" val="35444747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5">
            <a:extLst>
              <a:ext uri="{FF2B5EF4-FFF2-40B4-BE49-F238E27FC236}">
                <a16:creationId xmlns:a16="http://schemas.microsoft.com/office/drawing/2014/main" id="{2D4BA697-580E-5544-8F2F-194AD99B859F}"/>
              </a:ext>
            </a:extLst>
          </p:cNvPr>
          <p:cNvSpPr>
            <a:spLocks noGrp="1"/>
          </p:cNvSpPr>
          <p:nvPr>
            <p:ph type="subTitle" idx="1"/>
          </p:nvPr>
        </p:nvSpPr>
        <p:spPr>
          <a:xfrm>
            <a:off x="5872480" y="2601119"/>
            <a:ext cx="5558973" cy="1655762"/>
          </a:xfrm>
        </p:spPr>
        <p:txBody>
          <a:bodyPr>
            <a:normAutofit/>
          </a:bodyPr>
          <a:lstStyle/>
          <a:p>
            <a:r>
              <a:rPr lang="en-US" sz="6600" dirty="0">
                <a:solidFill>
                  <a:srgbClr val="FF6600"/>
                </a:solidFill>
              </a:rPr>
              <a:t>Thank You</a:t>
            </a:r>
          </a:p>
          <a:p>
            <a:endParaRPr lang="en-US" sz="6600" dirty="0">
              <a:solidFill>
                <a:srgbClr val="FF6600"/>
              </a:solidFill>
            </a:endParaRPr>
          </a:p>
        </p:txBody>
      </p:sp>
      <p:sp>
        <p:nvSpPr>
          <p:cNvPr id="3" name="Rectangle 2">
            <a:extLst>
              <a:ext uri="{FF2B5EF4-FFF2-40B4-BE49-F238E27FC236}">
                <a16:creationId xmlns:a16="http://schemas.microsoft.com/office/drawing/2014/main" id="{49C08CB0-2E68-164C-9080-887E2D20B522}"/>
              </a:ext>
            </a:extLst>
          </p:cNvPr>
          <p:cNvSpPr/>
          <p:nvPr/>
        </p:nvSpPr>
        <p:spPr>
          <a:xfrm>
            <a:off x="0" y="0"/>
            <a:ext cx="5872480" cy="6858000"/>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B067532E-7508-4245-8E91-38CA363A61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9818" y="6109624"/>
            <a:ext cx="1654627" cy="994232"/>
          </a:xfrm>
          <a:prstGeom prst="rect">
            <a:avLst/>
          </a:prstGeom>
        </p:spPr>
      </p:pic>
    </p:spTree>
    <p:extLst>
      <p:ext uri="{BB962C8B-B14F-4D97-AF65-F5344CB8AC3E}">
        <p14:creationId xmlns:p14="http://schemas.microsoft.com/office/powerpoint/2010/main" val="10679025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2C5C5A3-2E84-0849-82EA-36D2326D3784}"/>
              </a:ext>
            </a:extLst>
          </p:cNvPr>
          <p:cNvSpPr>
            <a:spLocks noGrp="1"/>
          </p:cNvSpPr>
          <p:nvPr>
            <p:ph idx="1"/>
          </p:nvPr>
        </p:nvSpPr>
        <p:spPr>
          <a:xfrm>
            <a:off x="762000" y="1812608"/>
            <a:ext cx="10515600" cy="4351338"/>
          </a:xfrm>
        </p:spPr>
        <p:txBody>
          <a:bodyPr>
            <a:normAutofit/>
          </a:bodyPr>
          <a:lstStyle/>
          <a:p>
            <a:r>
              <a:rPr lang="en-US" sz="1800" dirty="0"/>
              <a:t>XYZ is a private equity firm in US. Due to remarkable growth in the Cab Industry in last few years and multiple key players in the market, it is planning for an investment in Cab industry. </a:t>
            </a:r>
          </a:p>
          <a:p>
            <a:pPr marL="0" indent="0">
              <a:buNone/>
            </a:pPr>
            <a:endParaRPr lang="en-US" sz="1800" dirty="0"/>
          </a:p>
          <a:p>
            <a:r>
              <a:rPr lang="en-US" sz="1800" dirty="0"/>
              <a:t>Objective : Provide actionable insights to help XYZ firm in identifying the right company for making investment.</a:t>
            </a:r>
          </a:p>
          <a:p>
            <a:endParaRPr lang="en-US" sz="1800" dirty="0"/>
          </a:p>
          <a:p>
            <a:pPr marL="0" indent="0">
              <a:buNone/>
            </a:pPr>
            <a:r>
              <a:rPr lang="en-US" sz="1800" dirty="0"/>
              <a:t>The analysis has been divided into four parts: </a:t>
            </a:r>
          </a:p>
          <a:p>
            <a:r>
              <a:rPr lang="en-US" sz="1800" dirty="0"/>
              <a:t>Data Understanding </a:t>
            </a:r>
          </a:p>
          <a:p>
            <a:r>
              <a:rPr lang="en-US" sz="1800" dirty="0"/>
              <a:t>Forecasting profit and number of rides for each cab type </a:t>
            </a:r>
          </a:p>
          <a:p>
            <a:r>
              <a:rPr lang="en-US" sz="1800" dirty="0"/>
              <a:t>Finding the most profitable Cab company </a:t>
            </a:r>
          </a:p>
          <a:p>
            <a:r>
              <a:rPr lang="en-US" sz="1800" dirty="0"/>
              <a:t>Recommendations for investment</a:t>
            </a:r>
          </a:p>
        </p:txBody>
      </p:sp>
      <p:sp>
        <p:nvSpPr>
          <p:cNvPr id="4" name="Rectangle 3">
            <a:extLst>
              <a:ext uri="{FF2B5EF4-FFF2-40B4-BE49-F238E27FC236}">
                <a16:creationId xmlns:a16="http://schemas.microsoft.com/office/drawing/2014/main" id="{DD7B960C-F6E1-AE45-98A6-122DB2A97B5B}"/>
              </a:ext>
            </a:extLst>
          </p:cNvPr>
          <p:cNvSpPr/>
          <p:nvPr/>
        </p:nvSpPr>
        <p:spPr>
          <a:xfrm>
            <a:off x="0" y="0"/>
            <a:ext cx="12192000" cy="1371600"/>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C526CBCB-8ADA-0E48-96D7-11EEE40222DD}"/>
              </a:ext>
            </a:extLst>
          </p:cNvPr>
          <p:cNvSpPr>
            <a:spLocks noGrp="1"/>
          </p:cNvSpPr>
          <p:nvPr>
            <p:ph type="title"/>
          </p:nvPr>
        </p:nvSpPr>
        <p:spPr>
          <a:xfrm>
            <a:off x="838200" y="46037"/>
            <a:ext cx="10515600" cy="1325563"/>
          </a:xfrm>
        </p:spPr>
        <p:txBody>
          <a:bodyPr>
            <a:normAutofit/>
          </a:bodyPr>
          <a:lstStyle/>
          <a:p>
            <a:r>
              <a:rPr lang="en-US" sz="3500" b="1" dirty="0">
                <a:solidFill>
                  <a:schemeClr val="accent2"/>
                </a:solidFill>
                <a:latin typeface="Calibri" panose="020F0502020204030204" pitchFamily="34" charset="0"/>
                <a:cs typeface="Calibri" panose="020F0502020204030204" pitchFamily="34" charset="0"/>
              </a:rPr>
              <a:t>Background –G2M(cab industry) case study</a:t>
            </a:r>
          </a:p>
        </p:txBody>
      </p:sp>
    </p:spTree>
    <p:extLst>
      <p:ext uri="{BB962C8B-B14F-4D97-AF65-F5344CB8AC3E}">
        <p14:creationId xmlns:p14="http://schemas.microsoft.com/office/powerpoint/2010/main" val="35045324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9BEE7A3-F2C2-8145-B852-24B96B83A958}"/>
              </a:ext>
            </a:extLst>
          </p:cNvPr>
          <p:cNvSpPr txBox="1"/>
          <p:nvPr/>
        </p:nvSpPr>
        <p:spPr>
          <a:xfrm>
            <a:off x="802907" y="1371600"/>
            <a:ext cx="6763455" cy="4524315"/>
          </a:xfrm>
          <a:prstGeom prst="rect">
            <a:avLst/>
          </a:prstGeom>
          <a:noFill/>
        </p:spPr>
        <p:txBody>
          <a:bodyPr wrap="none" rtlCol="0">
            <a:spAutoFit/>
          </a:bodyPr>
          <a:lstStyle/>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15 Features( including 4 derived features)</a:t>
            </a:r>
          </a:p>
          <a:p>
            <a:pPr marL="285750" indent="-285750">
              <a:buFont typeface="Arial" panose="020B0604020202020204" pitchFamily="34" charset="0"/>
              <a:buChar char="•"/>
            </a:pPr>
            <a:r>
              <a:rPr lang="en-US" dirty="0"/>
              <a:t>Timeframe of the data: 2016-01-31 to 2018-12-31</a:t>
            </a:r>
          </a:p>
          <a:p>
            <a:pPr marL="285750" indent="-285750">
              <a:buFont typeface="Arial" panose="020B0604020202020204" pitchFamily="34" charset="0"/>
              <a:buChar char="•"/>
            </a:pPr>
            <a:r>
              <a:rPr lang="en-US" dirty="0"/>
              <a:t>Total data points :355,032</a:t>
            </a:r>
          </a:p>
          <a:p>
            <a:endParaRPr lang="en-US" dirty="0"/>
          </a:p>
          <a:p>
            <a:endParaRPr lang="en-US" dirty="0"/>
          </a:p>
          <a:p>
            <a:r>
              <a:rPr lang="en-US" b="1" dirty="0"/>
              <a:t>Assumptions:</a:t>
            </a:r>
          </a:p>
          <a:p>
            <a:endParaRPr lang="en-US" b="1" dirty="0"/>
          </a:p>
          <a:p>
            <a:pPr marL="285750" indent="-285750">
              <a:buFont typeface="Arial" panose="020B0604020202020204" pitchFamily="34" charset="0"/>
              <a:buChar char="•"/>
            </a:pPr>
            <a:r>
              <a:rPr lang="en-US" dirty="0"/>
              <a:t>Outliers are present in profit feature(using IQR)</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Margin are calculated keeping other factors constant and only </a:t>
            </a:r>
          </a:p>
          <a:p>
            <a:r>
              <a:rPr lang="en-US" dirty="0"/>
              <a:t>      Price_Charged and Cost_of_Trip features used to calculate profit.</a:t>
            </a:r>
          </a:p>
          <a:p>
            <a:endParaRPr lang="en-US" dirty="0"/>
          </a:p>
          <a:p>
            <a:pPr marL="285750" indent="-285750">
              <a:buFont typeface="Arial" panose="020B0604020202020204" pitchFamily="34" charset="0"/>
              <a:buChar char="•"/>
            </a:pPr>
            <a:r>
              <a:rPr lang="en-US" dirty="0"/>
              <a:t>Gender, Company, payment method are transformed to binary(0,1)</a:t>
            </a:r>
          </a:p>
          <a:p>
            <a:pPr marL="285750" indent="-285750">
              <a:buFont typeface="Arial" panose="020B0604020202020204" pitchFamily="34" charset="0"/>
              <a:buChar char="•"/>
            </a:pPr>
            <a:r>
              <a:rPr lang="en-US" dirty="0"/>
              <a:t>Date are change to a normal format</a:t>
            </a:r>
          </a:p>
          <a:p>
            <a:endParaRPr lang="en-US" dirty="0"/>
          </a:p>
        </p:txBody>
      </p:sp>
      <p:grpSp>
        <p:nvGrpSpPr>
          <p:cNvPr id="51" name="Group 50">
            <a:extLst>
              <a:ext uri="{FF2B5EF4-FFF2-40B4-BE49-F238E27FC236}">
                <a16:creationId xmlns:a16="http://schemas.microsoft.com/office/drawing/2014/main" id="{C3DD4A4E-B1CE-1A4E-8298-CB1425F09C06}"/>
              </a:ext>
            </a:extLst>
          </p:cNvPr>
          <p:cNvGrpSpPr/>
          <p:nvPr/>
        </p:nvGrpSpPr>
        <p:grpSpPr>
          <a:xfrm>
            <a:off x="5959628" y="1537723"/>
            <a:ext cx="5990072" cy="2545492"/>
            <a:chOff x="5536376" y="1858363"/>
            <a:chExt cx="6407827" cy="3381431"/>
          </a:xfrm>
        </p:grpSpPr>
        <p:grpSp>
          <p:nvGrpSpPr>
            <p:cNvPr id="32" name="Group 31">
              <a:extLst>
                <a:ext uri="{FF2B5EF4-FFF2-40B4-BE49-F238E27FC236}">
                  <a16:creationId xmlns:a16="http://schemas.microsoft.com/office/drawing/2014/main" id="{F1A85269-51DF-5F48-8AD1-E5FDB72A8EA3}"/>
                </a:ext>
              </a:extLst>
            </p:cNvPr>
            <p:cNvGrpSpPr/>
            <p:nvPr/>
          </p:nvGrpSpPr>
          <p:grpSpPr>
            <a:xfrm>
              <a:off x="5536376" y="1858363"/>
              <a:ext cx="5168575" cy="3381431"/>
              <a:chOff x="1702411" y="3452991"/>
              <a:chExt cx="5168575" cy="3823312"/>
            </a:xfrm>
          </p:grpSpPr>
          <p:grpSp>
            <p:nvGrpSpPr>
              <p:cNvPr id="13" name="Group 12">
                <a:extLst>
                  <a:ext uri="{FF2B5EF4-FFF2-40B4-BE49-F238E27FC236}">
                    <a16:creationId xmlns:a16="http://schemas.microsoft.com/office/drawing/2014/main" id="{C0570A45-712A-FC4A-9402-2A4A4E723192}"/>
                  </a:ext>
                </a:extLst>
              </p:cNvPr>
              <p:cNvGrpSpPr/>
              <p:nvPr/>
            </p:nvGrpSpPr>
            <p:grpSpPr>
              <a:xfrm>
                <a:off x="1702411" y="3452991"/>
                <a:ext cx="5168575" cy="1602250"/>
                <a:chOff x="1702411" y="4026102"/>
                <a:chExt cx="5168575" cy="1602250"/>
              </a:xfrm>
            </p:grpSpPr>
            <p:sp>
              <p:nvSpPr>
                <p:cNvPr id="5" name="Freeform 86">
                  <a:extLst>
                    <a:ext uri="{FF2B5EF4-FFF2-40B4-BE49-F238E27FC236}">
                      <a16:creationId xmlns:a16="http://schemas.microsoft.com/office/drawing/2014/main" id="{A5420E7C-ED4E-3141-84D7-6FA339ADA06A}"/>
                    </a:ext>
                  </a:extLst>
                </p:cNvPr>
                <p:cNvSpPr>
                  <a:spLocks noEditPoints="1"/>
                </p:cNvSpPr>
                <p:nvPr/>
              </p:nvSpPr>
              <p:spPr bwMode="auto">
                <a:xfrm>
                  <a:off x="6051395" y="4026103"/>
                  <a:ext cx="662857" cy="926447"/>
                </a:xfrm>
                <a:custGeom>
                  <a:avLst/>
                  <a:gdLst>
                    <a:gd name="T0" fmla="*/ 97 w 472"/>
                    <a:gd name="T1" fmla="*/ 512 h 612"/>
                    <a:gd name="T2" fmla="*/ 97 w 472"/>
                    <a:gd name="T3" fmla="*/ 483 h 612"/>
                    <a:gd name="T4" fmla="*/ 390 w 472"/>
                    <a:gd name="T5" fmla="*/ 497 h 612"/>
                    <a:gd name="T6" fmla="*/ 375 w 472"/>
                    <a:gd name="T7" fmla="*/ 435 h 612"/>
                    <a:gd name="T8" fmla="*/ 82 w 472"/>
                    <a:gd name="T9" fmla="*/ 421 h 612"/>
                    <a:gd name="T10" fmla="*/ 375 w 472"/>
                    <a:gd name="T11" fmla="*/ 406 h 612"/>
                    <a:gd name="T12" fmla="*/ 375 w 472"/>
                    <a:gd name="T13" fmla="*/ 435 h 612"/>
                    <a:gd name="T14" fmla="*/ 97 w 472"/>
                    <a:gd name="T15" fmla="*/ 359 h 612"/>
                    <a:gd name="T16" fmla="*/ 97 w 472"/>
                    <a:gd name="T17" fmla="*/ 330 h 612"/>
                    <a:gd name="T18" fmla="*/ 390 w 472"/>
                    <a:gd name="T19" fmla="*/ 344 h 612"/>
                    <a:gd name="T20" fmla="*/ 375 w 472"/>
                    <a:gd name="T21" fmla="*/ 282 h 612"/>
                    <a:gd name="T22" fmla="*/ 82 w 472"/>
                    <a:gd name="T23" fmla="*/ 268 h 612"/>
                    <a:gd name="T24" fmla="*/ 375 w 472"/>
                    <a:gd name="T25" fmla="*/ 254 h 612"/>
                    <a:gd name="T26" fmla="*/ 375 w 472"/>
                    <a:gd name="T27" fmla="*/ 282 h 612"/>
                    <a:gd name="T28" fmla="*/ 97 w 472"/>
                    <a:gd name="T29" fmla="*/ 206 h 612"/>
                    <a:gd name="T30" fmla="*/ 97 w 472"/>
                    <a:gd name="T31" fmla="*/ 177 h 612"/>
                    <a:gd name="T32" fmla="*/ 260 w 472"/>
                    <a:gd name="T33" fmla="*/ 191 h 612"/>
                    <a:gd name="T34" fmla="*/ 246 w 472"/>
                    <a:gd name="T35" fmla="*/ 129 h 612"/>
                    <a:gd name="T36" fmla="*/ 82 w 472"/>
                    <a:gd name="T37" fmla="*/ 115 h 612"/>
                    <a:gd name="T38" fmla="*/ 246 w 472"/>
                    <a:gd name="T39" fmla="*/ 101 h 612"/>
                    <a:gd name="T40" fmla="*/ 246 w 472"/>
                    <a:gd name="T41" fmla="*/ 129 h 612"/>
                    <a:gd name="T42" fmla="*/ 0 w 472"/>
                    <a:gd name="T43" fmla="*/ 585 h 612"/>
                    <a:gd name="T44" fmla="*/ 27 w 472"/>
                    <a:gd name="T45" fmla="*/ 0 h 612"/>
                    <a:gd name="T46" fmla="*/ 346 w 472"/>
                    <a:gd name="T47" fmla="*/ 22 h 612"/>
                    <a:gd name="T48" fmla="*/ 472 w 472"/>
                    <a:gd name="T49" fmla="*/ 179 h 612"/>
                    <a:gd name="T50" fmla="*/ 445 w 472"/>
                    <a:gd name="T51" fmla="*/ 612 h 612"/>
                    <a:gd name="T52" fmla="*/ 75 w 472"/>
                    <a:gd name="T53" fmla="*/ 35 h 612"/>
                    <a:gd name="T54" fmla="*/ 35 w 472"/>
                    <a:gd name="T55" fmla="*/ 537 h 612"/>
                    <a:gd name="T56" fmla="*/ 397 w 472"/>
                    <a:gd name="T57" fmla="*/ 578 h 612"/>
                    <a:gd name="T58" fmla="*/ 437 w 472"/>
                    <a:gd name="T59" fmla="*/ 201 h 612"/>
                    <a:gd name="T60" fmla="*/ 332 w 472"/>
                    <a:gd name="T61" fmla="*/ 161 h 612"/>
                    <a:gd name="T62" fmla="*/ 304 w 472"/>
                    <a:gd name="T63" fmla="*/ 75 h 612"/>
                    <a:gd name="T64" fmla="*/ 75 w 472"/>
                    <a:gd name="T65" fmla="*/ 35 h 6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72" h="612">
                      <a:moveTo>
                        <a:pt x="375" y="512"/>
                      </a:moveTo>
                      <a:cubicBezTo>
                        <a:pt x="97" y="512"/>
                        <a:pt x="97" y="512"/>
                        <a:pt x="97" y="512"/>
                      </a:cubicBezTo>
                      <a:cubicBezTo>
                        <a:pt x="89" y="512"/>
                        <a:pt x="82" y="505"/>
                        <a:pt x="82" y="497"/>
                      </a:cubicBezTo>
                      <a:cubicBezTo>
                        <a:pt x="82" y="489"/>
                        <a:pt x="89" y="483"/>
                        <a:pt x="97" y="483"/>
                      </a:cubicBezTo>
                      <a:cubicBezTo>
                        <a:pt x="375" y="483"/>
                        <a:pt x="375" y="483"/>
                        <a:pt x="375" y="483"/>
                      </a:cubicBezTo>
                      <a:cubicBezTo>
                        <a:pt x="383" y="483"/>
                        <a:pt x="390" y="489"/>
                        <a:pt x="390" y="497"/>
                      </a:cubicBezTo>
                      <a:cubicBezTo>
                        <a:pt x="390" y="505"/>
                        <a:pt x="383" y="512"/>
                        <a:pt x="375" y="512"/>
                      </a:cubicBezTo>
                      <a:close/>
                      <a:moveTo>
                        <a:pt x="375" y="435"/>
                      </a:moveTo>
                      <a:cubicBezTo>
                        <a:pt x="97" y="435"/>
                        <a:pt x="97" y="435"/>
                        <a:pt x="97" y="435"/>
                      </a:cubicBezTo>
                      <a:cubicBezTo>
                        <a:pt x="89" y="435"/>
                        <a:pt x="82" y="429"/>
                        <a:pt x="82" y="421"/>
                      </a:cubicBezTo>
                      <a:cubicBezTo>
                        <a:pt x="82" y="413"/>
                        <a:pt x="89" y="406"/>
                        <a:pt x="97" y="406"/>
                      </a:cubicBezTo>
                      <a:cubicBezTo>
                        <a:pt x="375" y="406"/>
                        <a:pt x="375" y="406"/>
                        <a:pt x="375" y="406"/>
                      </a:cubicBezTo>
                      <a:cubicBezTo>
                        <a:pt x="383" y="406"/>
                        <a:pt x="390" y="413"/>
                        <a:pt x="390" y="421"/>
                      </a:cubicBezTo>
                      <a:cubicBezTo>
                        <a:pt x="390" y="429"/>
                        <a:pt x="383" y="435"/>
                        <a:pt x="375" y="435"/>
                      </a:cubicBezTo>
                      <a:close/>
                      <a:moveTo>
                        <a:pt x="375" y="359"/>
                      </a:moveTo>
                      <a:cubicBezTo>
                        <a:pt x="97" y="359"/>
                        <a:pt x="97" y="359"/>
                        <a:pt x="97" y="359"/>
                      </a:cubicBezTo>
                      <a:cubicBezTo>
                        <a:pt x="89" y="359"/>
                        <a:pt x="82" y="352"/>
                        <a:pt x="82" y="344"/>
                      </a:cubicBezTo>
                      <a:cubicBezTo>
                        <a:pt x="82" y="336"/>
                        <a:pt x="89" y="330"/>
                        <a:pt x="97" y="330"/>
                      </a:cubicBezTo>
                      <a:cubicBezTo>
                        <a:pt x="375" y="330"/>
                        <a:pt x="375" y="330"/>
                        <a:pt x="375" y="330"/>
                      </a:cubicBezTo>
                      <a:cubicBezTo>
                        <a:pt x="383" y="330"/>
                        <a:pt x="390" y="336"/>
                        <a:pt x="390" y="344"/>
                      </a:cubicBezTo>
                      <a:cubicBezTo>
                        <a:pt x="390" y="352"/>
                        <a:pt x="383" y="359"/>
                        <a:pt x="375" y="359"/>
                      </a:cubicBezTo>
                      <a:close/>
                      <a:moveTo>
                        <a:pt x="375" y="282"/>
                      </a:moveTo>
                      <a:cubicBezTo>
                        <a:pt x="97" y="282"/>
                        <a:pt x="97" y="282"/>
                        <a:pt x="97" y="282"/>
                      </a:cubicBezTo>
                      <a:cubicBezTo>
                        <a:pt x="89" y="282"/>
                        <a:pt x="82" y="276"/>
                        <a:pt x="82" y="268"/>
                      </a:cubicBezTo>
                      <a:cubicBezTo>
                        <a:pt x="82" y="260"/>
                        <a:pt x="89" y="254"/>
                        <a:pt x="97" y="254"/>
                      </a:cubicBezTo>
                      <a:cubicBezTo>
                        <a:pt x="375" y="254"/>
                        <a:pt x="375" y="254"/>
                        <a:pt x="375" y="254"/>
                      </a:cubicBezTo>
                      <a:cubicBezTo>
                        <a:pt x="383" y="254"/>
                        <a:pt x="390" y="260"/>
                        <a:pt x="390" y="268"/>
                      </a:cubicBezTo>
                      <a:cubicBezTo>
                        <a:pt x="390" y="276"/>
                        <a:pt x="383" y="282"/>
                        <a:pt x="375" y="282"/>
                      </a:cubicBezTo>
                      <a:close/>
                      <a:moveTo>
                        <a:pt x="246" y="206"/>
                      </a:moveTo>
                      <a:cubicBezTo>
                        <a:pt x="97" y="206"/>
                        <a:pt x="97" y="206"/>
                        <a:pt x="97" y="206"/>
                      </a:cubicBezTo>
                      <a:cubicBezTo>
                        <a:pt x="89" y="206"/>
                        <a:pt x="82" y="199"/>
                        <a:pt x="82" y="191"/>
                      </a:cubicBezTo>
                      <a:cubicBezTo>
                        <a:pt x="82" y="183"/>
                        <a:pt x="89" y="177"/>
                        <a:pt x="97" y="177"/>
                      </a:cubicBezTo>
                      <a:cubicBezTo>
                        <a:pt x="246" y="177"/>
                        <a:pt x="246" y="177"/>
                        <a:pt x="246" y="177"/>
                      </a:cubicBezTo>
                      <a:cubicBezTo>
                        <a:pt x="254" y="177"/>
                        <a:pt x="260" y="183"/>
                        <a:pt x="260" y="191"/>
                      </a:cubicBezTo>
                      <a:cubicBezTo>
                        <a:pt x="260" y="199"/>
                        <a:pt x="254" y="206"/>
                        <a:pt x="246" y="206"/>
                      </a:cubicBezTo>
                      <a:close/>
                      <a:moveTo>
                        <a:pt x="246" y="129"/>
                      </a:moveTo>
                      <a:cubicBezTo>
                        <a:pt x="97" y="129"/>
                        <a:pt x="97" y="129"/>
                        <a:pt x="97" y="129"/>
                      </a:cubicBezTo>
                      <a:cubicBezTo>
                        <a:pt x="89" y="129"/>
                        <a:pt x="82" y="123"/>
                        <a:pt x="82" y="115"/>
                      </a:cubicBezTo>
                      <a:cubicBezTo>
                        <a:pt x="82" y="107"/>
                        <a:pt x="89" y="101"/>
                        <a:pt x="97" y="101"/>
                      </a:cubicBezTo>
                      <a:cubicBezTo>
                        <a:pt x="246" y="101"/>
                        <a:pt x="246" y="101"/>
                        <a:pt x="246" y="101"/>
                      </a:cubicBezTo>
                      <a:cubicBezTo>
                        <a:pt x="254" y="101"/>
                        <a:pt x="260" y="107"/>
                        <a:pt x="260" y="115"/>
                      </a:cubicBezTo>
                      <a:cubicBezTo>
                        <a:pt x="260" y="123"/>
                        <a:pt x="254" y="129"/>
                        <a:pt x="246" y="129"/>
                      </a:cubicBezTo>
                      <a:close/>
                      <a:moveTo>
                        <a:pt x="27" y="612"/>
                      </a:moveTo>
                      <a:cubicBezTo>
                        <a:pt x="12" y="612"/>
                        <a:pt x="0" y="600"/>
                        <a:pt x="0" y="585"/>
                      </a:cubicBezTo>
                      <a:cubicBezTo>
                        <a:pt x="0" y="27"/>
                        <a:pt x="0" y="27"/>
                        <a:pt x="0" y="27"/>
                      </a:cubicBezTo>
                      <a:cubicBezTo>
                        <a:pt x="0" y="12"/>
                        <a:pt x="12" y="0"/>
                        <a:pt x="27" y="0"/>
                      </a:cubicBezTo>
                      <a:cubicBezTo>
                        <a:pt x="293" y="0"/>
                        <a:pt x="293" y="0"/>
                        <a:pt x="293" y="0"/>
                      </a:cubicBezTo>
                      <a:cubicBezTo>
                        <a:pt x="310" y="0"/>
                        <a:pt x="334" y="10"/>
                        <a:pt x="346" y="22"/>
                      </a:cubicBezTo>
                      <a:cubicBezTo>
                        <a:pt x="450" y="126"/>
                        <a:pt x="450" y="126"/>
                        <a:pt x="450" y="126"/>
                      </a:cubicBezTo>
                      <a:cubicBezTo>
                        <a:pt x="462" y="138"/>
                        <a:pt x="472" y="162"/>
                        <a:pt x="472" y="179"/>
                      </a:cubicBezTo>
                      <a:cubicBezTo>
                        <a:pt x="472" y="585"/>
                        <a:pt x="472" y="585"/>
                        <a:pt x="472" y="585"/>
                      </a:cubicBezTo>
                      <a:cubicBezTo>
                        <a:pt x="472" y="600"/>
                        <a:pt x="460" y="612"/>
                        <a:pt x="445" y="612"/>
                      </a:cubicBezTo>
                      <a:lnTo>
                        <a:pt x="27" y="612"/>
                      </a:lnTo>
                      <a:close/>
                      <a:moveTo>
                        <a:pt x="75" y="35"/>
                      </a:moveTo>
                      <a:cubicBezTo>
                        <a:pt x="53" y="35"/>
                        <a:pt x="35" y="53"/>
                        <a:pt x="35" y="75"/>
                      </a:cubicBezTo>
                      <a:cubicBezTo>
                        <a:pt x="35" y="537"/>
                        <a:pt x="35" y="537"/>
                        <a:pt x="35" y="537"/>
                      </a:cubicBezTo>
                      <a:cubicBezTo>
                        <a:pt x="35" y="560"/>
                        <a:pt x="53" y="578"/>
                        <a:pt x="75" y="578"/>
                      </a:cubicBezTo>
                      <a:cubicBezTo>
                        <a:pt x="397" y="578"/>
                        <a:pt x="397" y="578"/>
                        <a:pt x="397" y="578"/>
                      </a:cubicBezTo>
                      <a:cubicBezTo>
                        <a:pt x="419" y="578"/>
                        <a:pt x="437" y="560"/>
                        <a:pt x="437" y="537"/>
                      </a:cubicBezTo>
                      <a:cubicBezTo>
                        <a:pt x="437" y="201"/>
                        <a:pt x="437" y="201"/>
                        <a:pt x="437" y="201"/>
                      </a:cubicBezTo>
                      <a:cubicBezTo>
                        <a:pt x="437" y="179"/>
                        <a:pt x="419" y="161"/>
                        <a:pt x="397" y="161"/>
                      </a:cubicBezTo>
                      <a:cubicBezTo>
                        <a:pt x="332" y="161"/>
                        <a:pt x="332" y="161"/>
                        <a:pt x="332" y="161"/>
                      </a:cubicBezTo>
                      <a:cubicBezTo>
                        <a:pt x="317" y="161"/>
                        <a:pt x="304" y="149"/>
                        <a:pt x="304" y="134"/>
                      </a:cubicBezTo>
                      <a:cubicBezTo>
                        <a:pt x="304" y="75"/>
                        <a:pt x="304" y="75"/>
                        <a:pt x="304" y="75"/>
                      </a:cubicBezTo>
                      <a:cubicBezTo>
                        <a:pt x="304" y="53"/>
                        <a:pt x="286" y="35"/>
                        <a:pt x="264" y="35"/>
                      </a:cubicBezTo>
                      <a:lnTo>
                        <a:pt x="75" y="35"/>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6" name="Freeform 86">
                  <a:extLst>
                    <a:ext uri="{FF2B5EF4-FFF2-40B4-BE49-F238E27FC236}">
                      <a16:creationId xmlns:a16="http://schemas.microsoft.com/office/drawing/2014/main" id="{25FB5E9C-5F16-7840-91D4-0CA515F11B0A}"/>
                    </a:ext>
                  </a:extLst>
                </p:cNvPr>
                <p:cNvSpPr>
                  <a:spLocks noEditPoints="1"/>
                </p:cNvSpPr>
                <p:nvPr/>
              </p:nvSpPr>
              <p:spPr bwMode="auto">
                <a:xfrm>
                  <a:off x="1961385" y="4026102"/>
                  <a:ext cx="662857" cy="926447"/>
                </a:xfrm>
                <a:custGeom>
                  <a:avLst/>
                  <a:gdLst>
                    <a:gd name="T0" fmla="*/ 97 w 472"/>
                    <a:gd name="T1" fmla="*/ 512 h 612"/>
                    <a:gd name="T2" fmla="*/ 97 w 472"/>
                    <a:gd name="T3" fmla="*/ 483 h 612"/>
                    <a:gd name="T4" fmla="*/ 390 w 472"/>
                    <a:gd name="T5" fmla="*/ 497 h 612"/>
                    <a:gd name="T6" fmla="*/ 375 w 472"/>
                    <a:gd name="T7" fmla="*/ 435 h 612"/>
                    <a:gd name="T8" fmla="*/ 82 w 472"/>
                    <a:gd name="T9" fmla="*/ 421 h 612"/>
                    <a:gd name="T10" fmla="*/ 375 w 472"/>
                    <a:gd name="T11" fmla="*/ 406 h 612"/>
                    <a:gd name="T12" fmla="*/ 375 w 472"/>
                    <a:gd name="T13" fmla="*/ 435 h 612"/>
                    <a:gd name="T14" fmla="*/ 97 w 472"/>
                    <a:gd name="T15" fmla="*/ 359 h 612"/>
                    <a:gd name="T16" fmla="*/ 97 w 472"/>
                    <a:gd name="T17" fmla="*/ 330 h 612"/>
                    <a:gd name="T18" fmla="*/ 390 w 472"/>
                    <a:gd name="T19" fmla="*/ 344 h 612"/>
                    <a:gd name="T20" fmla="*/ 375 w 472"/>
                    <a:gd name="T21" fmla="*/ 282 h 612"/>
                    <a:gd name="T22" fmla="*/ 82 w 472"/>
                    <a:gd name="T23" fmla="*/ 268 h 612"/>
                    <a:gd name="T24" fmla="*/ 375 w 472"/>
                    <a:gd name="T25" fmla="*/ 254 h 612"/>
                    <a:gd name="T26" fmla="*/ 375 w 472"/>
                    <a:gd name="T27" fmla="*/ 282 h 612"/>
                    <a:gd name="T28" fmla="*/ 97 w 472"/>
                    <a:gd name="T29" fmla="*/ 206 h 612"/>
                    <a:gd name="T30" fmla="*/ 97 w 472"/>
                    <a:gd name="T31" fmla="*/ 177 h 612"/>
                    <a:gd name="T32" fmla="*/ 260 w 472"/>
                    <a:gd name="T33" fmla="*/ 191 h 612"/>
                    <a:gd name="T34" fmla="*/ 246 w 472"/>
                    <a:gd name="T35" fmla="*/ 129 h 612"/>
                    <a:gd name="T36" fmla="*/ 82 w 472"/>
                    <a:gd name="T37" fmla="*/ 115 h 612"/>
                    <a:gd name="T38" fmla="*/ 246 w 472"/>
                    <a:gd name="T39" fmla="*/ 101 h 612"/>
                    <a:gd name="T40" fmla="*/ 246 w 472"/>
                    <a:gd name="T41" fmla="*/ 129 h 612"/>
                    <a:gd name="T42" fmla="*/ 0 w 472"/>
                    <a:gd name="T43" fmla="*/ 585 h 612"/>
                    <a:gd name="T44" fmla="*/ 27 w 472"/>
                    <a:gd name="T45" fmla="*/ 0 h 612"/>
                    <a:gd name="T46" fmla="*/ 346 w 472"/>
                    <a:gd name="T47" fmla="*/ 22 h 612"/>
                    <a:gd name="T48" fmla="*/ 472 w 472"/>
                    <a:gd name="T49" fmla="*/ 179 h 612"/>
                    <a:gd name="T50" fmla="*/ 445 w 472"/>
                    <a:gd name="T51" fmla="*/ 612 h 612"/>
                    <a:gd name="T52" fmla="*/ 75 w 472"/>
                    <a:gd name="T53" fmla="*/ 35 h 612"/>
                    <a:gd name="T54" fmla="*/ 35 w 472"/>
                    <a:gd name="T55" fmla="*/ 537 h 612"/>
                    <a:gd name="T56" fmla="*/ 397 w 472"/>
                    <a:gd name="T57" fmla="*/ 578 h 612"/>
                    <a:gd name="T58" fmla="*/ 437 w 472"/>
                    <a:gd name="T59" fmla="*/ 201 h 612"/>
                    <a:gd name="T60" fmla="*/ 332 w 472"/>
                    <a:gd name="T61" fmla="*/ 161 h 612"/>
                    <a:gd name="T62" fmla="*/ 304 w 472"/>
                    <a:gd name="T63" fmla="*/ 75 h 612"/>
                    <a:gd name="T64" fmla="*/ 75 w 472"/>
                    <a:gd name="T65" fmla="*/ 35 h 6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72" h="612">
                      <a:moveTo>
                        <a:pt x="375" y="512"/>
                      </a:moveTo>
                      <a:cubicBezTo>
                        <a:pt x="97" y="512"/>
                        <a:pt x="97" y="512"/>
                        <a:pt x="97" y="512"/>
                      </a:cubicBezTo>
                      <a:cubicBezTo>
                        <a:pt x="89" y="512"/>
                        <a:pt x="82" y="505"/>
                        <a:pt x="82" y="497"/>
                      </a:cubicBezTo>
                      <a:cubicBezTo>
                        <a:pt x="82" y="489"/>
                        <a:pt x="89" y="483"/>
                        <a:pt x="97" y="483"/>
                      </a:cubicBezTo>
                      <a:cubicBezTo>
                        <a:pt x="375" y="483"/>
                        <a:pt x="375" y="483"/>
                        <a:pt x="375" y="483"/>
                      </a:cubicBezTo>
                      <a:cubicBezTo>
                        <a:pt x="383" y="483"/>
                        <a:pt x="390" y="489"/>
                        <a:pt x="390" y="497"/>
                      </a:cubicBezTo>
                      <a:cubicBezTo>
                        <a:pt x="390" y="505"/>
                        <a:pt x="383" y="512"/>
                        <a:pt x="375" y="512"/>
                      </a:cubicBezTo>
                      <a:close/>
                      <a:moveTo>
                        <a:pt x="375" y="435"/>
                      </a:moveTo>
                      <a:cubicBezTo>
                        <a:pt x="97" y="435"/>
                        <a:pt x="97" y="435"/>
                        <a:pt x="97" y="435"/>
                      </a:cubicBezTo>
                      <a:cubicBezTo>
                        <a:pt x="89" y="435"/>
                        <a:pt x="82" y="429"/>
                        <a:pt x="82" y="421"/>
                      </a:cubicBezTo>
                      <a:cubicBezTo>
                        <a:pt x="82" y="413"/>
                        <a:pt x="89" y="406"/>
                        <a:pt x="97" y="406"/>
                      </a:cubicBezTo>
                      <a:cubicBezTo>
                        <a:pt x="375" y="406"/>
                        <a:pt x="375" y="406"/>
                        <a:pt x="375" y="406"/>
                      </a:cubicBezTo>
                      <a:cubicBezTo>
                        <a:pt x="383" y="406"/>
                        <a:pt x="390" y="413"/>
                        <a:pt x="390" y="421"/>
                      </a:cubicBezTo>
                      <a:cubicBezTo>
                        <a:pt x="390" y="429"/>
                        <a:pt x="383" y="435"/>
                        <a:pt x="375" y="435"/>
                      </a:cubicBezTo>
                      <a:close/>
                      <a:moveTo>
                        <a:pt x="375" y="359"/>
                      </a:moveTo>
                      <a:cubicBezTo>
                        <a:pt x="97" y="359"/>
                        <a:pt x="97" y="359"/>
                        <a:pt x="97" y="359"/>
                      </a:cubicBezTo>
                      <a:cubicBezTo>
                        <a:pt x="89" y="359"/>
                        <a:pt x="82" y="352"/>
                        <a:pt x="82" y="344"/>
                      </a:cubicBezTo>
                      <a:cubicBezTo>
                        <a:pt x="82" y="336"/>
                        <a:pt x="89" y="330"/>
                        <a:pt x="97" y="330"/>
                      </a:cubicBezTo>
                      <a:cubicBezTo>
                        <a:pt x="375" y="330"/>
                        <a:pt x="375" y="330"/>
                        <a:pt x="375" y="330"/>
                      </a:cubicBezTo>
                      <a:cubicBezTo>
                        <a:pt x="383" y="330"/>
                        <a:pt x="390" y="336"/>
                        <a:pt x="390" y="344"/>
                      </a:cubicBezTo>
                      <a:cubicBezTo>
                        <a:pt x="390" y="352"/>
                        <a:pt x="383" y="359"/>
                        <a:pt x="375" y="359"/>
                      </a:cubicBezTo>
                      <a:close/>
                      <a:moveTo>
                        <a:pt x="375" y="282"/>
                      </a:moveTo>
                      <a:cubicBezTo>
                        <a:pt x="97" y="282"/>
                        <a:pt x="97" y="282"/>
                        <a:pt x="97" y="282"/>
                      </a:cubicBezTo>
                      <a:cubicBezTo>
                        <a:pt x="89" y="282"/>
                        <a:pt x="82" y="276"/>
                        <a:pt x="82" y="268"/>
                      </a:cubicBezTo>
                      <a:cubicBezTo>
                        <a:pt x="82" y="260"/>
                        <a:pt x="89" y="254"/>
                        <a:pt x="97" y="254"/>
                      </a:cubicBezTo>
                      <a:cubicBezTo>
                        <a:pt x="375" y="254"/>
                        <a:pt x="375" y="254"/>
                        <a:pt x="375" y="254"/>
                      </a:cubicBezTo>
                      <a:cubicBezTo>
                        <a:pt x="383" y="254"/>
                        <a:pt x="390" y="260"/>
                        <a:pt x="390" y="268"/>
                      </a:cubicBezTo>
                      <a:cubicBezTo>
                        <a:pt x="390" y="276"/>
                        <a:pt x="383" y="282"/>
                        <a:pt x="375" y="282"/>
                      </a:cubicBezTo>
                      <a:close/>
                      <a:moveTo>
                        <a:pt x="246" y="206"/>
                      </a:moveTo>
                      <a:cubicBezTo>
                        <a:pt x="97" y="206"/>
                        <a:pt x="97" y="206"/>
                        <a:pt x="97" y="206"/>
                      </a:cubicBezTo>
                      <a:cubicBezTo>
                        <a:pt x="89" y="206"/>
                        <a:pt x="82" y="199"/>
                        <a:pt x="82" y="191"/>
                      </a:cubicBezTo>
                      <a:cubicBezTo>
                        <a:pt x="82" y="183"/>
                        <a:pt x="89" y="177"/>
                        <a:pt x="97" y="177"/>
                      </a:cubicBezTo>
                      <a:cubicBezTo>
                        <a:pt x="246" y="177"/>
                        <a:pt x="246" y="177"/>
                        <a:pt x="246" y="177"/>
                      </a:cubicBezTo>
                      <a:cubicBezTo>
                        <a:pt x="254" y="177"/>
                        <a:pt x="260" y="183"/>
                        <a:pt x="260" y="191"/>
                      </a:cubicBezTo>
                      <a:cubicBezTo>
                        <a:pt x="260" y="199"/>
                        <a:pt x="254" y="206"/>
                        <a:pt x="246" y="206"/>
                      </a:cubicBezTo>
                      <a:close/>
                      <a:moveTo>
                        <a:pt x="246" y="129"/>
                      </a:moveTo>
                      <a:cubicBezTo>
                        <a:pt x="97" y="129"/>
                        <a:pt x="97" y="129"/>
                        <a:pt x="97" y="129"/>
                      </a:cubicBezTo>
                      <a:cubicBezTo>
                        <a:pt x="89" y="129"/>
                        <a:pt x="82" y="123"/>
                        <a:pt x="82" y="115"/>
                      </a:cubicBezTo>
                      <a:cubicBezTo>
                        <a:pt x="82" y="107"/>
                        <a:pt x="89" y="101"/>
                        <a:pt x="97" y="101"/>
                      </a:cubicBezTo>
                      <a:cubicBezTo>
                        <a:pt x="246" y="101"/>
                        <a:pt x="246" y="101"/>
                        <a:pt x="246" y="101"/>
                      </a:cubicBezTo>
                      <a:cubicBezTo>
                        <a:pt x="254" y="101"/>
                        <a:pt x="260" y="107"/>
                        <a:pt x="260" y="115"/>
                      </a:cubicBezTo>
                      <a:cubicBezTo>
                        <a:pt x="260" y="123"/>
                        <a:pt x="254" y="129"/>
                        <a:pt x="246" y="129"/>
                      </a:cubicBezTo>
                      <a:close/>
                      <a:moveTo>
                        <a:pt x="27" y="612"/>
                      </a:moveTo>
                      <a:cubicBezTo>
                        <a:pt x="12" y="612"/>
                        <a:pt x="0" y="600"/>
                        <a:pt x="0" y="585"/>
                      </a:cubicBezTo>
                      <a:cubicBezTo>
                        <a:pt x="0" y="27"/>
                        <a:pt x="0" y="27"/>
                        <a:pt x="0" y="27"/>
                      </a:cubicBezTo>
                      <a:cubicBezTo>
                        <a:pt x="0" y="12"/>
                        <a:pt x="12" y="0"/>
                        <a:pt x="27" y="0"/>
                      </a:cubicBezTo>
                      <a:cubicBezTo>
                        <a:pt x="293" y="0"/>
                        <a:pt x="293" y="0"/>
                        <a:pt x="293" y="0"/>
                      </a:cubicBezTo>
                      <a:cubicBezTo>
                        <a:pt x="310" y="0"/>
                        <a:pt x="334" y="10"/>
                        <a:pt x="346" y="22"/>
                      </a:cubicBezTo>
                      <a:cubicBezTo>
                        <a:pt x="450" y="126"/>
                        <a:pt x="450" y="126"/>
                        <a:pt x="450" y="126"/>
                      </a:cubicBezTo>
                      <a:cubicBezTo>
                        <a:pt x="462" y="138"/>
                        <a:pt x="472" y="162"/>
                        <a:pt x="472" y="179"/>
                      </a:cubicBezTo>
                      <a:cubicBezTo>
                        <a:pt x="472" y="585"/>
                        <a:pt x="472" y="585"/>
                        <a:pt x="472" y="585"/>
                      </a:cubicBezTo>
                      <a:cubicBezTo>
                        <a:pt x="472" y="600"/>
                        <a:pt x="460" y="612"/>
                        <a:pt x="445" y="612"/>
                      </a:cubicBezTo>
                      <a:lnTo>
                        <a:pt x="27" y="612"/>
                      </a:lnTo>
                      <a:close/>
                      <a:moveTo>
                        <a:pt x="75" y="35"/>
                      </a:moveTo>
                      <a:cubicBezTo>
                        <a:pt x="53" y="35"/>
                        <a:pt x="35" y="53"/>
                        <a:pt x="35" y="75"/>
                      </a:cubicBezTo>
                      <a:cubicBezTo>
                        <a:pt x="35" y="537"/>
                        <a:pt x="35" y="537"/>
                        <a:pt x="35" y="537"/>
                      </a:cubicBezTo>
                      <a:cubicBezTo>
                        <a:pt x="35" y="560"/>
                        <a:pt x="53" y="578"/>
                        <a:pt x="75" y="578"/>
                      </a:cubicBezTo>
                      <a:cubicBezTo>
                        <a:pt x="397" y="578"/>
                        <a:pt x="397" y="578"/>
                        <a:pt x="397" y="578"/>
                      </a:cubicBezTo>
                      <a:cubicBezTo>
                        <a:pt x="419" y="578"/>
                        <a:pt x="437" y="560"/>
                        <a:pt x="437" y="537"/>
                      </a:cubicBezTo>
                      <a:cubicBezTo>
                        <a:pt x="437" y="201"/>
                        <a:pt x="437" y="201"/>
                        <a:pt x="437" y="201"/>
                      </a:cubicBezTo>
                      <a:cubicBezTo>
                        <a:pt x="437" y="179"/>
                        <a:pt x="419" y="161"/>
                        <a:pt x="397" y="161"/>
                      </a:cubicBezTo>
                      <a:cubicBezTo>
                        <a:pt x="332" y="161"/>
                        <a:pt x="332" y="161"/>
                        <a:pt x="332" y="161"/>
                      </a:cubicBezTo>
                      <a:cubicBezTo>
                        <a:pt x="317" y="161"/>
                        <a:pt x="304" y="149"/>
                        <a:pt x="304" y="134"/>
                      </a:cubicBezTo>
                      <a:cubicBezTo>
                        <a:pt x="304" y="75"/>
                        <a:pt x="304" y="75"/>
                        <a:pt x="304" y="75"/>
                      </a:cubicBezTo>
                      <a:cubicBezTo>
                        <a:pt x="304" y="53"/>
                        <a:pt x="286" y="35"/>
                        <a:pt x="264" y="35"/>
                      </a:cubicBezTo>
                      <a:lnTo>
                        <a:pt x="75" y="35"/>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7" name="Freeform 86">
                  <a:extLst>
                    <a:ext uri="{FF2B5EF4-FFF2-40B4-BE49-F238E27FC236}">
                      <a16:creationId xmlns:a16="http://schemas.microsoft.com/office/drawing/2014/main" id="{A48BBFCE-C9BD-954E-8191-614CE084937B}"/>
                    </a:ext>
                  </a:extLst>
                </p:cNvPr>
                <p:cNvSpPr>
                  <a:spLocks noEditPoints="1"/>
                </p:cNvSpPr>
                <p:nvPr/>
              </p:nvSpPr>
              <p:spPr bwMode="auto">
                <a:xfrm>
                  <a:off x="3343118" y="4026102"/>
                  <a:ext cx="662857" cy="926447"/>
                </a:xfrm>
                <a:custGeom>
                  <a:avLst/>
                  <a:gdLst>
                    <a:gd name="T0" fmla="*/ 97 w 472"/>
                    <a:gd name="T1" fmla="*/ 512 h 612"/>
                    <a:gd name="T2" fmla="*/ 97 w 472"/>
                    <a:gd name="T3" fmla="*/ 483 h 612"/>
                    <a:gd name="T4" fmla="*/ 390 w 472"/>
                    <a:gd name="T5" fmla="*/ 497 h 612"/>
                    <a:gd name="T6" fmla="*/ 375 w 472"/>
                    <a:gd name="T7" fmla="*/ 435 h 612"/>
                    <a:gd name="T8" fmla="*/ 82 w 472"/>
                    <a:gd name="T9" fmla="*/ 421 h 612"/>
                    <a:gd name="T10" fmla="*/ 375 w 472"/>
                    <a:gd name="T11" fmla="*/ 406 h 612"/>
                    <a:gd name="T12" fmla="*/ 375 w 472"/>
                    <a:gd name="T13" fmla="*/ 435 h 612"/>
                    <a:gd name="T14" fmla="*/ 97 w 472"/>
                    <a:gd name="T15" fmla="*/ 359 h 612"/>
                    <a:gd name="T16" fmla="*/ 97 w 472"/>
                    <a:gd name="T17" fmla="*/ 330 h 612"/>
                    <a:gd name="T18" fmla="*/ 390 w 472"/>
                    <a:gd name="T19" fmla="*/ 344 h 612"/>
                    <a:gd name="T20" fmla="*/ 375 w 472"/>
                    <a:gd name="T21" fmla="*/ 282 h 612"/>
                    <a:gd name="T22" fmla="*/ 82 w 472"/>
                    <a:gd name="T23" fmla="*/ 268 h 612"/>
                    <a:gd name="T24" fmla="*/ 375 w 472"/>
                    <a:gd name="T25" fmla="*/ 254 h 612"/>
                    <a:gd name="T26" fmla="*/ 375 w 472"/>
                    <a:gd name="T27" fmla="*/ 282 h 612"/>
                    <a:gd name="T28" fmla="*/ 97 w 472"/>
                    <a:gd name="T29" fmla="*/ 206 h 612"/>
                    <a:gd name="T30" fmla="*/ 97 w 472"/>
                    <a:gd name="T31" fmla="*/ 177 h 612"/>
                    <a:gd name="T32" fmla="*/ 260 w 472"/>
                    <a:gd name="T33" fmla="*/ 191 h 612"/>
                    <a:gd name="T34" fmla="*/ 246 w 472"/>
                    <a:gd name="T35" fmla="*/ 129 h 612"/>
                    <a:gd name="T36" fmla="*/ 82 w 472"/>
                    <a:gd name="T37" fmla="*/ 115 h 612"/>
                    <a:gd name="T38" fmla="*/ 246 w 472"/>
                    <a:gd name="T39" fmla="*/ 101 h 612"/>
                    <a:gd name="T40" fmla="*/ 246 w 472"/>
                    <a:gd name="T41" fmla="*/ 129 h 612"/>
                    <a:gd name="T42" fmla="*/ 0 w 472"/>
                    <a:gd name="T43" fmla="*/ 585 h 612"/>
                    <a:gd name="T44" fmla="*/ 27 w 472"/>
                    <a:gd name="T45" fmla="*/ 0 h 612"/>
                    <a:gd name="T46" fmla="*/ 346 w 472"/>
                    <a:gd name="T47" fmla="*/ 22 h 612"/>
                    <a:gd name="T48" fmla="*/ 472 w 472"/>
                    <a:gd name="T49" fmla="*/ 179 h 612"/>
                    <a:gd name="T50" fmla="*/ 445 w 472"/>
                    <a:gd name="T51" fmla="*/ 612 h 612"/>
                    <a:gd name="T52" fmla="*/ 75 w 472"/>
                    <a:gd name="T53" fmla="*/ 35 h 612"/>
                    <a:gd name="T54" fmla="*/ 35 w 472"/>
                    <a:gd name="T55" fmla="*/ 537 h 612"/>
                    <a:gd name="T56" fmla="*/ 397 w 472"/>
                    <a:gd name="T57" fmla="*/ 578 h 612"/>
                    <a:gd name="T58" fmla="*/ 437 w 472"/>
                    <a:gd name="T59" fmla="*/ 201 h 612"/>
                    <a:gd name="T60" fmla="*/ 332 w 472"/>
                    <a:gd name="T61" fmla="*/ 161 h 612"/>
                    <a:gd name="T62" fmla="*/ 304 w 472"/>
                    <a:gd name="T63" fmla="*/ 75 h 612"/>
                    <a:gd name="T64" fmla="*/ 75 w 472"/>
                    <a:gd name="T65" fmla="*/ 35 h 6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72" h="612">
                      <a:moveTo>
                        <a:pt x="375" y="512"/>
                      </a:moveTo>
                      <a:cubicBezTo>
                        <a:pt x="97" y="512"/>
                        <a:pt x="97" y="512"/>
                        <a:pt x="97" y="512"/>
                      </a:cubicBezTo>
                      <a:cubicBezTo>
                        <a:pt x="89" y="512"/>
                        <a:pt x="82" y="505"/>
                        <a:pt x="82" y="497"/>
                      </a:cubicBezTo>
                      <a:cubicBezTo>
                        <a:pt x="82" y="489"/>
                        <a:pt x="89" y="483"/>
                        <a:pt x="97" y="483"/>
                      </a:cubicBezTo>
                      <a:cubicBezTo>
                        <a:pt x="375" y="483"/>
                        <a:pt x="375" y="483"/>
                        <a:pt x="375" y="483"/>
                      </a:cubicBezTo>
                      <a:cubicBezTo>
                        <a:pt x="383" y="483"/>
                        <a:pt x="390" y="489"/>
                        <a:pt x="390" y="497"/>
                      </a:cubicBezTo>
                      <a:cubicBezTo>
                        <a:pt x="390" y="505"/>
                        <a:pt x="383" y="512"/>
                        <a:pt x="375" y="512"/>
                      </a:cubicBezTo>
                      <a:close/>
                      <a:moveTo>
                        <a:pt x="375" y="435"/>
                      </a:moveTo>
                      <a:cubicBezTo>
                        <a:pt x="97" y="435"/>
                        <a:pt x="97" y="435"/>
                        <a:pt x="97" y="435"/>
                      </a:cubicBezTo>
                      <a:cubicBezTo>
                        <a:pt x="89" y="435"/>
                        <a:pt x="82" y="429"/>
                        <a:pt x="82" y="421"/>
                      </a:cubicBezTo>
                      <a:cubicBezTo>
                        <a:pt x="82" y="413"/>
                        <a:pt x="89" y="406"/>
                        <a:pt x="97" y="406"/>
                      </a:cubicBezTo>
                      <a:cubicBezTo>
                        <a:pt x="375" y="406"/>
                        <a:pt x="375" y="406"/>
                        <a:pt x="375" y="406"/>
                      </a:cubicBezTo>
                      <a:cubicBezTo>
                        <a:pt x="383" y="406"/>
                        <a:pt x="390" y="413"/>
                        <a:pt x="390" y="421"/>
                      </a:cubicBezTo>
                      <a:cubicBezTo>
                        <a:pt x="390" y="429"/>
                        <a:pt x="383" y="435"/>
                        <a:pt x="375" y="435"/>
                      </a:cubicBezTo>
                      <a:close/>
                      <a:moveTo>
                        <a:pt x="375" y="359"/>
                      </a:moveTo>
                      <a:cubicBezTo>
                        <a:pt x="97" y="359"/>
                        <a:pt x="97" y="359"/>
                        <a:pt x="97" y="359"/>
                      </a:cubicBezTo>
                      <a:cubicBezTo>
                        <a:pt x="89" y="359"/>
                        <a:pt x="82" y="352"/>
                        <a:pt x="82" y="344"/>
                      </a:cubicBezTo>
                      <a:cubicBezTo>
                        <a:pt x="82" y="336"/>
                        <a:pt x="89" y="330"/>
                        <a:pt x="97" y="330"/>
                      </a:cubicBezTo>
                      <a:cubicBezTo>
                        <a:pt x="375" y="330"/>
                        <a:pt x="375" y="330"/>
                        <a:pt x="375" y="330"/>
                      </a:cubicBezTo>
                      <a:cubicBezTo>
                        <a:pt x="383" y="330"/>
                        <a:pt x="390" y="336"/>
                        <a:pt x="390" y="344"/>
                      </a:cubicBezTo>
                      <a:cubicBezTo>
                        <a:pt x="390" y="352"/>
                        <a:pt x="383" y="359"/>
                        <a:pt x="375" y="359"/>
                      </a:cubicBezTo>
                      <a:close/>
                      <a:moveTo>
                        <a:pt x="375" y="282"/>
                      </a:moveTo>
                      <a:cubicBezTo>
                        <a:pt x="97" y="282"/>
                        <a:pt x="97" y="282"/>
                        <a:pt x="97" y="282"/>
                      </a:cubicBezTo>
                      <a:cubicBezTo>
                        <a:pt x="89" y="282"/>
                        <a:pt x="82" y="276"/>
                        <a:pt x="82" y="268"/>
                      </a:cubicBezTo>
                      <a:cubicBezTo>
                        <a:pt x="82" y="260"/>
                        <a:pt x="89" y="254"/>
                        <a:pt x="97" y="254"/>
                      </a:cubicBezTo>
                      <a:cubicBezTo>
                        <a:pt x="375" y="254"/>
                        <a:pt x="375" y="254"/>
                        <a:pt x="375" y="254"/>
                      </a:cubicBezTo>
                      <a:cubicBezTo>
                        <a:pt x="383" y="254"/>
                        <a:pt x="390" y="260"/>
                        <a:pt x="390" y="268"/>
                      </a:cubicBezTo>
                      <a:cubicBezTo>
                        <a:pt x="390" y="276"/>
                        <a:pt x="383" y="282"/>
                        <a:pt x="375" y="282"/>
                      </a:cubicBezTo>
                      <a:close/>
                      <a:moveTo>
                        <a:pt x="246" y="206"/>
                      </a:moveTo>
                      <a:cubicBezTo>
                        <a:pt x="97" y="206"/>
                        <a:pt x="97" y="206"/>
                        <a:pt x="97" y="206"/>
                      </a:cubicBezTo>
                      <a:cubicBezTo>
                        <a:pt x="89" y="206"/>
                        <a:pt x="82" y="199"/>
                        <a:pt x="82" y="191"/>
                      </a:cubicBezTo>
                      <a:cubicBezTo>
                        <a:pt x="82" y="183"/>
                        <a:pt x="89" y="177"/>
                        <a:pt x="97" y="177"/>
                      </a:cubicBezTo>
                      <a:cubicBezTo>
                        <a:pt x="246" y="177"/>
                        <a:pt x="246" y="177"/>
                        <a:pt x="246" y="177"/>
                      </a:cubicBezTo>
                      <a:cubicBezTo>
                        <a:pt x="254" y="177"/>
                        <a:pt x="260" y="183"/>
                        <a:pt x="260" y="191"/>
                      </a:cubicBezTo>
                      <a:cubicBezTo>
                        <a:pt x="260" y="199"/>
                        <a:pt x="254" y="206"/>
                        <a:pt x="246" y="206"/>
                      </a:cubicBezTo>
                      <a:close/>
                      <a:moveTo>
                        <a:pt x="246" y="129"/>
                      </a:moveTo>
                      <a:cubicBezTo>
                        <a:pt x="97" y="129"/>
                        <a:pt x="97" y="129"/>
                        <a:pt x="97" y="129"/>
                      </a:cubicBezTo>
                      <a:cubicBezTo>
                        <a:pt x="89" y="129"/>
                        <a:pt x="82" y="123"/>
                        <a:pt x="82" y="115"/>
                      </a:cubicBezTo>
                      <a:cubicBezTo>
                        <a:pt x="82" y="107"/>
                        <a:pt x="89" y="101"/>
                        <a:pt x="97" y="101"/>
                      </a:cubicBezTo>
                      <a:cubicBezTo>
                        <a:pt x="246" y="101"/>
                        <a:pt x="246" y="101"/>
                        <a:pt x="246" y="101"/>
                      </a:cubicBezTo>
                      <a:cubicBezTo>
                        <a:pt x="254" y="101"/>
                        <a:pt x="260" y="107"/>
                        <a:pt x="260" y="115"/>
                      </a:cubicBezTo>
                      <a:cubicBezTo>
                        <a:pt x="260" y="123"/>
                        <a:pt x="254" y="129"/>
                        <a:pt x="246" y="129"/>
                      </a:cubicBezTo>
                      <a:close/>
                      <a:moveTo>
                        <a:pt x="27" y="612"/>
                      </a:moveTo>
                      <a:cubicBezTo>
                        <a:pt x="12" y="612"/>
                        <a:pt x="0" y="600"/>
                        <a:pt x="0" y="585"/>
                      </a:cubicBezTo>
                      <a:cubicBezTo>
                        <a:pt x="0" y="27"/>
                        <a:pt x="0" y="27"/>
                        <a:pt x="0" y="27"/>
                      </a:cubicBezTo>
                      <a:cubicBezTo>
                        <a:pt x="0" y="12"/>
                        <a:pt x="12" y="0"/>
                        <a:pt x="27" y="0"/>
                      </a:cubicBezTo>
                      <a:cubicBezTo>
                        <a:pt x="293" y="0"/>
                        <a:pt x="293" y="0"/>
                        <a:pt x="293" y="0"/>
                      </a:cubicBezTo>
                      <a:cubicBezTo>
                        <a:pt x="310" y="0"/>
                        <a:pt x="334" y="10"/>
                        <a:pt x="346" y="22"/>
                      </a:cubicBezTo>
                      <a:cubicBezTo>
                        <a:pt x="450" y="126"/>
                        <a:pt x="450" y="126"/>
                        <a:pt x="450" y="126"/>
                      </a:cubicBezTo>
                      <a:cubicBezTo>
                        <a:pt x="462" y="138"/>
                        <a:pt x="472" y="162"/>
                        <a:pt x="472" y="179"/>
                      </a:cubicBezTo>
                      <a:cubicBezTo>
                        <a:pt x="472" y="585"/>
                        <a:pt x="472" y="585"/>
                        <a:pt x="472" y="585"/>
                      </a:cubicBezTo>
                      <a:cubicBezTo>
                        <a:pt x="472" y="600"/>
                        <a:pt x="460" y="612"/>
                        <a:pt x="445" y="612"/>
                      </a:cubicBezTo>
                      <a:lnTo>
                        <a:pt x="27" y="612"/>
                      </a:lnTo>
                      <a:close/>
                      <a:moveTo>
                        <a:pt x="75" y="35"/>
                      </a:moveTo>
                      <a:cubicBezTo>
                        <a:pt x="53" y="35"/>
                        <a:pt x="35" y="53"/>
                        <a:pt x="35" y="75"/>
                      </a:cubicBezTo>
                      <a:cubicBezTo>
                        <a:pt x="35" y="537"/>
                        <a:pt x="35" y="537"/>
                        <a:pt x="35" y="537"/>
                      </a:cubicBezTo>
                      <a:cubicBezTo>
                        <a:pt x="35" y="560"/>
                        <a:pt x="53" y="578"/>
                        <a:pt x="75" y="578"/>
                      </a:cubicBezTo>
                      <a:cubicBezTo>
                        <a:pt x="397" y="578"/>
                        <a:pt x="397" y="578"/>
                        <a:pt x="397" y="578"/>
                      </a:cubicBezTo>
                      <a:cubicBezTo>
                        <a:pt x="419" y="578"/>
                        <a:pt x="437" y="560"/>
                        <a:pt x="437" y="537"/>
                      </a:cubicBezTo>
                      <a:cubicBezTo>
                        <a:pt x="437" y="201"/>
                        <a:pt x="437" y="201"/>
                        <a:pt x="437" y="201"/>
                      </a:cubicBezTo>
                      <a:cubicBezTo>
                        <a:pt x="437" y="179"/>
                        <a:pt x="419" y="161"/>
                        <a:pt x="397" y="161"/>
                      </a:cubicBezTo>
                      <a:cubicBezTo>
                        <a:pt x="332" y="161"/>
                        <a:pt x="332" y="161"/>
                        <a:pt x="332" y="161"/>
                      </a:cubicBezTo>
                      <a:cubicBezTo>
                        <a:pt x="317" y="161"/>
                        <a:pt x="304" y="149"/>
                        <a:pt x="304" y="134"/>
                      </a:cubicBezTo>
                      <a:cubicBezTo>
                        <a:pt x="304" y="75"/>
                        <a:pt x="304" y="75"/>
                        <a:pt x="304" y="75"/>
                      </a:cubicBezTo>
                      <a:cubicBezTo>
                        <a:pt x="304" y="53"/>
                        <a:pt x="286" y="35"/>
                        <a:pt x="264" y="35"/>
                      </a:cubicBezTo>
                      <a:lnTo>
                        <a:pt x="75" y="35"/>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8" name="Freeform 86">
                  <a:extLst>
                    <a:ext uri="{FF2B5EF4-FFF2-40B4-BE49-F238E27FC236}">
                      <a16:creationId xmlns:a16="http://schemas.microsoft.com/office/drawing/2014/main" id="{3D562DC0-CBC2-BF44-AE9C-B6CF0C5141B1}"/>
                    </a:ext>
                  </a:extLst>
                </p:cNvPr>
                <p:cNvSpPr>
                  <a:spLocks noEditPoints="1"/>
                </p:cNvSpPr>
                <p:nvPr/>
              </p:nvSpPr>
              <p:spPr bwMode="auto">
                <a:xfrm>
                  <a:off x="4697256" y="4026102"/>
                  <a:ext cx="662857" cy="926447"/>
                </a:xfrm>
                <a:custGeom>
                  <a:avLst/>
                  <a:gdLst>
                    <a:gd name="T0" fmla="*/ 97 w 472"/>
                    <a:gd name="T1" fmla="*/ 512 h 612"/>
                    <a:gd name="T2" fmla="*/ 97 w 472"/>
                    <a:gd name="T3" fmla="*/ 483 h 612"/>
                    <a:gd name="T4" fmla="*/ 390 w 472"/>
                    <a:gd name="T5" fmla="*/ 497 h 612"/>
                    <a:gd name="T6" fmla="*/ 375 w 472"/>
                    <a:gd name="T7" fmla="*/ 435 h 612"/>
                    <a:gd name="T8" fmla="*/ 82 w 472"/>
                    <a:gd name="T9" fmla="*/ 421 h 612"/>
                    <a:gd name="T10" fmla="*/ 375 w 472"/>
                    <a:gd name="T11" fmla="*/ 406 h 612"/>
                    <a:gd name="T12" fmla="*/ 375 w 472"/>
                    <a:gd name="T13" fmla="*/ 435 h 612"/>
                    <a:gd name="T14" fmla="*/ 97 w 472"/>
                    <a:gd name="T15" fmla="*/ 359 h 612"/>
                    <a:gd name="T16" fmla="*/ 97 w 472"/>
                    <a:gd name="T17" fmla="*/ 330 h 612"/>
                    <a:gd name="T18" fmla="*/ 390 w 472"/>
                    <a:gd name="T19" fmla="*/ 344 h 612"/>
                    <a:gd name="T20" fmla="*/ 375 w 472"/>
                    <a:gd name="T21" fmla="*/ 282 h 612"/>
                    <a:gd name="T22" fmla="*/ 82 w 472"/>
                    <a:gd name="T23" fmla="*/ 268 h 612"/>
                    <a:gd name="T24" fmla="*/ 375 w 472"/>
                    <a:gd name="T25" fmla="*/ 254 h 612"/>
                    <a:gd name="T26" fmla="*/ 375 w 472"/>
                    <a:gd name="T27" fmla="*/ 282 h 612"/>
                    <a:gd name="T28" fmla="*/ 97 w 472"/>
                    <a:gd name="T29" fmla="*/ 206 h 612"/>
                    <a:gd name="T30" fmla="*/ 97 w 472"/>
                    <a:gd name="T31" fmla="*/ 177 h 612"/>
                    <a:gd name="T32" fmla="*/ 260 w 472"/>
                    <a:gd name="T33" fmla="*/ 191 h 612"/>
                    <a:gd name="T34" fmla="*/ 246 w 472"/>
                    <a:gd name="T35" fmla="*/ 129 h 612"/>
                    <a:gd name="T36" fmla="*/ 82 w 472"/>
                    <a:gd name="T37" fmla="*/ 115 h 612"/>
                    <a:gd name="T38" fmla="*/ 246 w 472"/>
                    <a:gd name="T39" fmla="*/ 101 h 612"/>
                    <a:gd name="T40" fmla="*/ 246 w 472"/>
                    <a:gd name="T41" fmla="*/ 129 h 612"/>
                    <a:gd name="T42" fmla="*/ 0 w 472"/>
                    <a:gd name="T43" fmla="*/ 585 h 612"/>
                    <a:gd name="T44" fmla="*/ 27 w 472"/>
                    <a:gd name="T45" fmla="*/ 0 h 612"/>
                    <a:gd name="T46" fmla="*/ 346 w 472"/>
                    <a:gd name="T47" fmla="*/ 22 h 612"/>
                    <a:gd name="T48" fmla="*/ 472 w 472"/>
                    <a:gd name="T49" fmla="*/ 179 h 612"/>
                    <a:gd name="T50" fmla="*/ 445 w 472"/>
                    <a:gd name="T51" fmla="*/ 612 h 612"/>
                    <a:gd name="T52" fmla="*/ 75 w 472"/>
                    <a:gd name="T53" fmla="*/ 35 h 612"/>
                    <a:gd name="T54" fmla="*/ 35 w 472"/>
                    <a:gd name="T55" fmla="*/ 537 h 612"/>
                    <a:gd name="T56" fmla="*/ 397 w 472"/>
                    <a:gd name="T57" fmla="*/ 578 h 612"/>
                    <a:gd name="T58" fmla="*/ 437 w 472"/>
                    <a:gd name="T59" fmla="*/ 201 h 612"/>
                    <a:gd name="T60" fmla="*/ 332 w 472"/>
                    <a:gd name="T61" fmla="*/ 161 h 612"/>
                    <a:gd name="T62" fmla="*/ 304 w 472"/>
                    <a:gd name="T63" fmla="*/ 75 h 612"/>
                    <a:gd name="T64" fmla="*/ 75 w 472"/>
                    <a:gd name="T65" fmla="*/ 35 h 6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72" h="612">
                      <a:moveTo>
                        <a:pt x="375" y="512"/>
                      </a:moveTo>
                      <a:cubicBezTo>
                        <a:pt x="97" y="512"/>
                        <a:pt x="97" y="512"/>
                        <a:pt x="97" y="512"/>
                      </a:cubicBezTo>
                      <a:cubicBezTo>
                        <a:pt x="89" y="512"/>
                        <a:pt x="82" y="505"/>
                        <a:pt x="82" y="497"/>
                      </a:cubicBezTo>
                      <a:cubicBezTo>
                        <a:pt x="82" y="489"/>
                        <a:pt x="89" y="483"/>
                        <a:pt x="97" y="483"/>
                      </a:cubicBezTo>
                      <a:cubicBezTo>
                        <a:pt x="375" y="483"/>
                        <a:pt x="375" y="483"/>
                        <a:pt x="375" y="483"/>
                      </a:cubicBezTo>
                      <a:cubicBezTo>
                        <a:pt x="383" y="483"/>
                        <a:pt x="390" y="489"/>
                        <a:pt x="390" y="497"/>
                      </a:cubicBezTo>
                      <a:cubicBezTo>
                        <a:pt x="390" y="505"/>
                        <a:pt x="383" y="512"/>
                        <a:pt x="375" y="512"/>
                      </a:cubicBezTo>
                      <a:close/>
                      <a:moveTo>
                        <a:pt x="375" y="435"/>
                      </a:moveTo>
                      <a:cubicBezTo>
                        <a:pt x="97" y="435"/>
                        <a:pt x="97" y="435"/>
                        <a:pt x="97" y="435"/>
                      </a:cubicBezTo>
                      <a:cubicBezTo>
                        <a:pt x="89" y="435"/>
                        <a:pt x="82" y="429"/>
                        <a:pt x="82" y="421"/>
                      </a:cubicBezTo>
                      <a:cubicBezTo>
                        <a:pt x="82" y="413"/>
                        <a:pt x="89" y="406"/>
                        <a:pt x="97" y="406"/>
                      </a:cubicBezTo>
                      <a:cubicBezTo>
                        <a:pt x="375" y="406"/>
                        <a:pt x="375" y="406"/>
                        <a:pt x="375" y="406"/>
                      </a:cubicBezTo>
                      <a:cubicBezTo>
                        <a:pt x="383" y="406"/>
                        <a:pt x="390" y="413"/>
                        <a:pt x="390" y="421"/>
                      </a:cubicBezTo>
                      <a:cubicBezTo>
                        <a:pt x="390" y="429"/>
                        <a:pt x="383" y="435"/>
                        <a:pt x="375" y="435"/>
                      </a:cubicBezTo>
                      <a:close/>
                      <a:moveTo>
                        <a:pt x="375" y="359"/>
                      </a:moveTo>
                      <a:cubicBezTo>
                        <a:pt x="97" y="359"/>
                        <a:pt x="97" y="359"/>
                        <a:pt x="97" y="359"/>
                      </a:cubicBezTo>
                      <a:cubicBezTo>
                        <a:pt x="89" y="359"/>
                        <a:pt x="82" y="352"/>
                        <a:pt x="82" y="344"/>
                      </a:cubicBezTo>
                      <a:cubicBezTo>
                        <a:pt x="82" y="336"/>
                        <a:pt x="89" y="330"/>
                        <a:pt x="97" y="330"/>
                      </a:cubicBezTo>
                      <a:cubicBezTo>
                        <a:pt x="375" y="330"/>
                        <a:pt x="375" y="330"/>
                        <a:pt x="375" y="330"/>
                      </a:cubicBezTo>
                      <a:cubicBezTo>
                        <a:pt x="383" y="330"/>
                        <a:pt x="390" y="336"/>
                        <a:pt x="390" y="344"/>
                      </a:cubicBezTo>
                      <a:cubicBezTo>
                        <a:pt x="390" y="352"/>
                        <a:pt x="383" y="359"/>
                        <a:pt x="375" y="359"/>
                      </a:cubicBezTo>
                      <a:close/>
                      <a:moveTo>
                        <a:pt x="375" y="282"/>
                      </a:moveTo>
                      <a:cubicBezTo>
                        <a:pt x="97" y="282"/>
                        <a:pt x="97" y="282"/>
                        <a:pt x="97" y="282"/>
                      </a:cubicBezTo>
                      <a:cubicBezTo>
                        <a:pt x="89" y="282"/>
                        <a:pt x="82" y="276"/>
                        <a:pt x="82" y="268"/>
                      </a:cubicBezTo>
                      <a:cubicBezTo>
                        <a:pt x="82" y="260"/>
                        <a:pt x="89" y="254"/>
                        <a:pt x="97" y="254"/>
                      </a:cubicBezTo>
                      <a:cubicBezTo>
                        <a:pt x="375" y="254"/>
                        <a:pt x="375" y="254"/>
                        <a:pt x="375" y="254"/>
                      </a:cubicBezTo>
                      <a:cubicBezTo>
                        <a:pt x="383" y="254"/>
                        <a:pt x="390" y="260"/>
                        <a:pt x="390" y="268"/>
                      </a:cubicBezTo>
                      <a:cubicBezTo>
                        <a:pt x="390" y="276"/>
                        <a:pt x="383" y="282"/>
                        <a:pt x="375" y="282"/>
                      </a:cubicBezTo>
                      <a:close/>
                      <a:moveTo>
                        <a:pt x="246" y="206"/>
                      </a:moveTo>
                      <a:cubicBezTo>
                        <a:pt x="97" y="206"/>
                        <a:pt x="97" y="206"/>
                        <a:pt x="97" y="206"/>
                      </a:cubicBezTo>
                      <a:cubicBezTo>
                        <a:pt x="89" y="206"/>
                        <a:pt x="82" y="199"/>
                        <a:pt x="82" y="191"/>
                      </a:cubicBezTo>
                      <a:cubicBezTo>
                        <a:pt x="82" y="183"/>
                        <a:pt x="89" y="177"/>
                        <a:pt x="97" y="177"/>
                      </a:cubicBezTo>
                      <a:cubicBezTo>
                        <a:pt x="246" y="177"/>
                        <a:pt x="246" y="177"/>
                        <a:pt x="246" y="177"/>
                      </a:cubicBezTo>
                      <a:cubicBezTo>
                        <a:pt x="254" y="177"/>
                        <a:pt x="260" y="183"/>
                        <a:pt x="260" y="191"/>
                      </a:cubicBezTo>
                      <a:cubicBezTo>
                        <a:pt x="260" y="199"/>
                        <a:pt x="254" y="206"/>
                        <a:pt x="246" y="206"/>
                      </a:cubicBezTo>
                      <a:close/>
                      <a:moveTo>
                        <a:pt x="246" y="129"/>
                      </a:moveTo>
                      <a:cubicBezTo>
                        <a:pt x="97" y="129"/>
                        <a:pt x="97" y="129"/>
                        <a:pt x="97" y="129"/>
                      </a:cubicBezTo>
                      <a:cubicBezTo>
                        <a:pt x="89" y="129"/>
                        <a:pt x="82" y="123"/>
                        <a:pt x="82" y="115"/>
                      </a:cubicBezTo>
                      <a:cubicBezTo>
                        <a:pt x="82" y="107"/>
                        <a:pt x="89" y="101"/>
                        <a:pt x="97" y="101"/>
                      </a:cubicBezTo>
                      <a:cubicBezTo>
                        <a:pt x="246" y="101"/>
                        <a:pt x="246" y="101"/>
                        <a:pt x="246" y="101"/>
                      </a:cubicBezTo>
                      <a:cubicBezTo>
                        <a:pt x="254" y="101"/>
                        <a:pt x="260" y="107"/>
                        <a:pt x="260" y="115"/>
                      </a:cubicBezTo>
                      <a:cubicBezTo>
                        <a:pt x="260" y="123"/>
                        <a:pt x="254" y="129"/>
                        <a:pt x="246" y="129"/>
                      </a:cubicBezTo>
                      <a:close/>
                      <a:moveTo>
                        <a:pt x="27" y="612"/>
                      </a:moveTo>
                      <a:cubicBezTo>
                        <a:pt x="12" y="612"/>
                        <a:pt x="0" y="600"/>
                        <a:pt x="0" y="585"/>
                      </a:cubicBezTo>
                      <a:cubicBezTo>
                        <a:pt x="0" y="27"/>
                        <a:pt x="0" y="27"/>
                        <a:pt x="0" y="27"/>
                      </a:cubicBezTo>
                      <a:cubicBezTo>
                        <a:pt x="0" y="12"/>
                        <a:pt x="12" y="0"/>
                        <a:pt x="27" y="0"/>
                      </a:cubicBezTo>
                      <a:cubicBezTo>
                        <a:pt x="293" y="0"/>
                        <a:pt x="293" y="0"/>
                        <a:pt x="293" y="0"/>
                      </a:cubicBezTo>
                      <a:cubicBezTo>
                        <a:pt x="310" y="0"/>
                        <a:pt x="334" y="10"/>
                        <a:pt x="346" y="22"/>
                      </a:cubicBezTo>
                      <a:cubicBezTo>
                        <a:pt x="450" y="126"/>
                        <a:pt x="450" y="126"/>
                        <a:pt x="450" y="126"/>
                      </a:cubicBezTo>
                      <a:cubicBezTo>
                        <a:pt x="462" y="138"/>
                        <a:pt x="472" y="162"/>
                        <a:pt x="472" y="179"/>
                      </a:cubicBezTo>
                      <a:cubicBezTo>
                        <a:pt x="472" y="585"/>
                        <a:pt x="472" y="585"/>
                        <a:pt x="472" y="585"/>
                      </a:cubicBezTo>
                      <a:cubicBezTo>
                        <a:pt x="472" y="600"/>
                        <a:pt x="460" y="612"/>
                        <a:pt x="445" y="612"/>
                      </a:cubicBezTo>
                      <a:lnTo>
                        <a:pt x="27" y="612"/>
                      </a:lnTo>
                      <a:close/>
                      <a:moveTo>
                        <a:pt x="75" y="35"/>
                      </a:moveTo>
                      <a:cubicBezTo>
                        <a:pt x="53" y="35"/>
                        <a:pt x="35" y="53"/>
                        <a:pt x="35" y="75"/>
                      </a:cubicBezTo>
                      <a:cubicBezTo>
                        <a:pt x="35" y="537"/>
                        <a:pt x="35" y="537"/>
                        <a:pt x="35" y="537"/>
                      </a:cubicBezTo>
                      <a:cubicBezTo>
                        <a:pt x="35" y="560"/>
                        <a:pt x="53" y="578"/>
                        <a:pt x="75" y="578"/>
                      </a:cubicBezTo>
                      <a:cubicBezTo>
                        <a:pt x="397" y="578"/>
                        <a:pt x="397" y="578"/>
                        <a:pt x="397" y="578"/>
                      </a:cubicBezTo>
                      <a:cubicBezTo>
                        <a:pt x="419" y="578"/>
                        <a:pt x="437" y="560"/>
                        <a:pt x="437" y="537"/>
                      </a:cubicBezTo>
                      <a:cubicBezTo>
                        <a:pt x="437" y="201"/>
                        <a:pt x="437" y="201"/>
                        <a:pt x="437" y="201"/>
                      </a:cubicBezTo>
                      <a:cubicBezTo>
                        <a:pt x="437" y="179"/>
                        <a:pt x="419" y="161"/>
                        <a:pt x="397" y="161"/>
                      </a:cubicBezTo>
                      <a:cubicBezTo>
                        <a:pt x="332" y="161"/>
                        <a:pt x="332" y="161"/>
                        <a:pt x="332" y="161"/>
                      </a:cubicBezTo>
                      <a:cubicBezTo>
                        <a:pt x="317" y="161"/>
                        <a:pt x="304" y="149"/>
                        <a:pt x="304" y="134"/>
                      </a:cubicBezTo>
                      <a:cubicBezTo>
                        <a:pt x="304" y="75"/>
                        <a:pt x="304" y="75"/>
                        <a:pt x="304" y="75"/>
                      </a:cubicBezTo>
                      <a:cubicBezTo>
                        <a:pt x="304" y="53"/>
                        <a:pt x="286" y="35"/>
                        <a:pt x="264" y="35"/>
                      </a:cubicBezTo>
                      <a:lnTo>
                        <a:pt x="75" y="35"/>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9" name="TextBox 8">
                  <a:extLst>
                    <a:ext uri="{FF2B5EF4-FFF2-40B4-BE49-F238E27FC236}">
                      <a16:creationId xmlns:a16="http://schemas.microsoft.com/office/drawing/2014/main" id="{CE17AD06-A64A-D646-AFEE-C6362DD5F738}"/>
                    </a:ext>
                  </a:extLst>
                </p:cNvPr>
                <p:cNvSpPr txBox="1"/>
                <p:nvPr/>
              </p:nvSpPr>
              <p:spPr>
                <a:xfrm>
                  <a:off x="1702411" y="5212301"/>
                  <a:ext cx="1121326" cy="416051"/>
                </a:xfrm>
                <a:prstGeom prst="rect">
                  <a:avLst/>
                </a:prstGeom>
                <a:noFill/>
              </p:spPr>
              <p:txBody>
                <a:bodyPr wrap="square" rtlCol="0">
                  <a:spAutoFit/>
                </a:bodyPr>
                <a:lstStyle/>
                <a:p>
                  <a:r>
                    <a:rPr lang="en-US" sz="1200" dirty="0"/>
                    <a:t>Cab_Data.csv </a:t>
                  </a:r>
                </a:p>
              </p:txBody>
            </p:sp>
            <p:sp>
              <p:nvSpPr>
                <p:cNvPr id="10" name="TextBox 9">
                  <a:extLst>
                    <a:ext uri="{FF2B5EF4-FFF2-40B4-BE49-F238E27FC236}">
                      <a16:creationId xmlns:a16="http://schemas.microsoft.com/office/drawing/2014/main" id="{4A0D3DAE-96EE-934F-9AF0-0620F641D805}"/>
                    </a:ext>
                  </a:extLst>
                </p:cNvPr>
                <p:cNvSpPr txBox="1"/>
                <p:nvPr/>
              </p:nvSpPr>
              <p:spPr>
                <a:xfrm>
                  <a:off x="3097359" y="5212301"/>
                  <a:ext cx="1264000" cy="276999"/>
                </a:xfrm>
                <a:prstGeom prst="rect">
                  <a:avLst/>
                </a:prstGeom>
                <a:noFill/>
              </p:spPr>
              <p:txBody>
                <a:bodyPr wrap="none" rtlCol="0">
                  <a:spAutoFit/>
                </a:bodyPr>
                <a:lstStyle/>
                <a:p>
                  <a:r>
                    <a:rPr lang="en-US" sz="1200" dirty="0"/>
                    <a:t>Customer_ID.csv </a:t>
                  </a:r>
                </a:p>
              </p:txBody>
            </p:sp>
            <p:sp>
              <p:nvSpPr>
                <p:cNvPr id="11" name="TextBox 10">
                  <a:extLst>
                    <a:ext uri="{FF2B5EF4-FFF2-40B4-BE49-F238E27FC236}">
                      <a16:creationId xmlns:a16="http://schemas.microsoft.com/office/drawing/2014/main" id="{47AD77A3-4610-5746-A31C-60C6F70B1C43}"/>
                    </a:ext>
                  </a:extLst>
                </p:cNvPr>
                <p:cNvSpPr txBox="1"/>
                <p:nvPr/>
              </p:nvSpPr>
              <p:spPr>
                <a:xfrm>
                  <a:off x="4525356" y="5212302"/>
                  <a:ext cx="1376339" cy="276999"/>
                </a:xfrm>
                <a:prstGeom prst="rect">
                  <a:avLst/>
                </a:prstGeom>
                <a:noFill/>
              </p:spPr>
              <p:txBody>
                <a:bodyPr wrap="none" rtlCol="0">
                  <a:spAutoFit/>
                </a:bodyPr>
                <a:lstStyle/>
                <a:p>
                  <a:r>
                    <a:rPr lang="en-US" sz="1200" dirty="0"/>
                    <a:t>Transaction_ID.csv </a:t>
                  </a:r>
                </a:p>
              </p:txBody>
            </p:sp>
            <p:sp>
              <p:nvSpPr>
                <p:cNvPr id="12" name="TextBox 11">
                  <a:extLst>
                    <a:ext uri="{FF2B5EF4-FFF2-40B4-BE49-F238E27FC236}">
                      <a16:creationId xmlns:a16="http://schemas.microsoft.com/office/drawing/2014/main" id="{EB3521C2-5790-E344-BD1C-0D4FC1CF26FD}"/>
                    </a:ext>
                  </a:extLst>
                </p:cNvPr>
                <p:cNvSpPr txBox="1"/>
                <p:nvPr/>
              </p:nvSpPr>
              <p:spPr>
                <a:xfrm>
                  <a:off x="6120505" y="5212301"/>
                  <a:ext cx="750481" cy="416051"/>
                </a:xfrm>
                <a:prstGeom prst="rect">
                  <a:avLst/>
                </a:prstGeom>
                <a:noFill/>
              </p:spPr>
              <p:txBody>
                <a:bodyPr wrap="square" rtlCol="0">
                  <a:spAutoFit/>
                </a:bodyPr>
                <a:lstStyle/>
                <a:p>
                  <a:r>
                    <a:rPr lang="en-US" sz="1200" dirty="0"/>
                    <a:t>City.csv</a:t>
                  </a:r>
                </a:p>
              </p:txBody>
            </p:sp>
          </p:grpSp>
          <p:cxnSp>
            <p:nvCxnSpPr>
              <p:cNvPr id="15" name="Straight Arrow Connector 14">
                <a:extLst>
                  <a:ext uri="{FF2B5EF4-FFF2-40B4-BE49-F238E27FC236}">
                    <a16:creationId xmlns:a16="http://schemas.microsoft.com/office/drawing/2014/main" id="{4D6DE20A-0E01-EE4B-8044-8894936D49AA}"/>
                  </a:ext>
                </a:extLst>
              </p:cNvPr>
              <p:cNvCxnSpPr>
                <a:cxnSpLocks/>
              </p:cNvCxnSpPr>
              <p:nvPr/>
            </p:nvCxnSpPr>
            <p:spPr>
              <a:xfrm>
                <a:off x="2624242" y="4379438"/>
                <a:ext cx="1826170" cy="15113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A431A592-54E9-AD42-9CA5-EC9F54EC6F9A}"/>
                  </a:ext>
                </a:extLst>
              </p:cNvPr>
              <p:cNvCxnSpPr>
                <a:cxnSpLocks/>
              </p:cNvCxnSpPr>
              <p:nvPr/>
            </p:nvCxnSpPr>
            <p:spPr>
              <a:xfrm flipH="1">
                <a:off x="5258570" y="4455645"/>
                <a:ext cx="782456" cy="12564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5ECA411C-EB3C-BF4E-8B97-C5C9F4789282}"/>
                  </a:ext>
                </a:extLst>
              </p:cNvPr>
              <p:cNvCxnSpPr>
                <a:cxnSpLocks/>
              </p:cNvCxnSpPr>
              <p:nvPr/>
            </p:nvCxnSpPr>
            <p:spPr>
              <a:xfrm>
                <a:off x="3729359" y="4367355"/>
                <a:ext cx="827805" cy="13341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0B23A854-A3FF-3E4C-A3DC-825DBDF2081C}"/>
                  </a:ext>
                </a:extLst>
              </p:cNvPr>
              <p:cNvCxnSpPr>
                <a:cxnSpLocks/>
              </p:cNvCxnSpPr>
              <p:nvPr/>
            </p:nvCxnSpPr>
            <p:spPr>
              <a:xfrm>
                <a:off x="4861033" y="4457496"/>
                <a:ext cx="0" cy="11678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Freeform 86">
                <a:extLst>
                  <a:ext uri="{FF2B5EF4-FFF2-40B4-BE49-F238E27FC236}">
                    <a16:creationId xmlns:a16="http://schemas.microsoft.com/office/drawing/2014/main" id="{8424D5D8-D1A2-C448-A948-5F5D29EA093B}"/>
                  </a:ext>
                </a:extLst>
              </p:cNvPr>
              <p:cNvSpPr>
                <a:spLocks noEditPoints="1"/>
              </p:cNvSpPr>
              <p:nvPr/>
            </p:nvSpPr>
            <p:spPr bwMode="auto">
              <a:xfrm>
                <a:off x="4570553" y="5755223"/>
                <a:ext cx="662857" cy="926448"/>
              </a:xfrm>
              <a:custGeom>
                <a:avLst/>
                <a:gdLst>
                  <a:gd name="T0" fmla="*/ 97 w 472"/>
                  <a:gd name="T1" fmla="*/ 512 h 612"/>
                  <a:gd name="T2" fmla="*/ 97 w 472"/>
                  <a:gd name="T3" fmla="*/ 483 h 612"/>
                  <a:gd name="T4" fmla="*/ 390 w 472"/>
                  <a:gd name="T5" fmla="*/ 497 h 612"/>
                  <a:gd name="T6" fmla="*/ 375 w 472"/>
                  <a:gd name="T7" fmla="*/ 435 h 612"/>
                  <a:gd name="T8" fmla="*/ 82 w 472"/>
                  <a:gd name="T9" fmla="*/ 421 h 612"/>
                  <a:gd name="T10" fmla="*/ 375 w 472"/>
                  <a:gd name="T11" fmla="*/ 406 h 612"/>
                  <a:gd name="T12" fmla="*/ 375 w 472"/>
                  <a:gd name="T13" fmla="*/ 435 h 612"/>
                  <a:gd name="T14" fmla="*/ 97 w 472"/>
                  <a:gd name="T15" fmla="*/ 359 h 612"/>
                  <a:gd name="T16" fmla="*/ 97 w 472"/>
                  <a:gd name="T17" fmla="*/ 330 h 612"/>
                  <a:gd name="T18" fmla="*/ 390 w 472"/>
                  <a:gd name="T19" fmla="*/ 344 h 612"/>
                  <a:gd name="T20" fmla="*/ 375 w 472"/>
                  <a:gd name="T21" fmla="*/ 282 h 612"/>
                  <a:gd name="T22" fmla="*/ 82 w 472"/>
                  <a:gd name="T23" fmla="*/ 268 h 612"/>
                  <a:gd name="T24" fmla="*/ 375 w 472"/>
                  <a:gd name="T25" fmla="*/ 254 h 612"/>
                  <a:gd name="T26" fmla="*/ 375 w 472"/>
                  <a:gd name="T27" fmla="*/ 282 h 612"/>
                  <a:gd name="T28" fmla="*/ 97 w 472"/>
                  <a:gd name="T29" fmla="*/ 206 h 612"/>
                  <a:gd name="T30" fmla="*/ 97 w 472"/>
                  <a:gd name="T31" fmla="*/ 177 h 612"/>
                  <a:gd name="T32" fmla="*/ 260 w 472"/>
                  <a:gd name="T33" fmla="*/ 191 h 612"/>
                  <a:gd name="T34" fmla="*/ 246 w 472"/>
                  <a:gd name="T35" fmla="*/ 129 h 612"/>
                  <a:gd name="T36" fmla="*/ 82 w 472"/>
                  <a:gd name="T37" fmla="*/ 115 h 612"/>
                  <a:gd name="T38" fmla="*/ 246 w 472"/>
                  <a:gd name="T39" fmla="*/ 101 h 612"/>
                  <a:gd name="T40" fmla="*/ 246 w 472"/>
                  <a:gd name="T41" fmla="*/ 129 h 612"/>
                  <a:gd name="T42" fmla="*/ 0 w 472"/>
                  <a:gd name="T43" fmla="*/ 585 h 612"/>
                  <a:gd name="T44" fmla="*/ 27 w 472"/>
                  <a:gd name="T45" fmla="*/ 0 h 612"/>
                  <a:gd name="T46" fmla="*/ 346 w 472"/>
                  <a:gd name="T47" fmla="*/ 22 h 612"/>
                  <a:gd name="T48" fmla="*/ 472 w 472"/>
                  <a:gd name="T49" fmla="*/ 179 h 612"/>
                  <a:gd name="T50" fmla="*/ 445 w 472"/>
                  <a:gd name="T51" fmla="*/ 612 h 612"/>
                  <a:gd name="T52" fmla="*/ 75 w 472"/>
                  <a:gd name="T53" fmla="*/ 35 h 612"/>
                  <a:gd name="T54" fmla="*/ 35 w 472"/>
                  <a:gd name="T55" fmla="*/ 537 h 612"/>
                  <a:gd name="T56" fmla="*/ 397 w 472"/>
                  <a:gd name="T57" fmla="*/ 578 h 612"/>
                  <a:gd name="T58" fmla="*/ 437 w 472"/>
                  <a:gd name="T59" fmla="*/ 201 h 612"/>
                  <a:gd name="T60" fmla="*/ 332 w 472"/>
                  <a:gd name="T61" fmla="*/ 161 h 612"/>
                  <a:gd name="T62" fmla="*/ 304 w 472"/>
                  <a:gd name="T63" fmla="*/ 75 h 612"/>
                  <a:gd name="T64" fmla="*/ 75 w 472"/>
                  <a:gd name="T65" fmla="*/ 35 h 6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72" h="612">
                    <a:moveTo>
                      <a:pt x="375" y="512"/>
                    </a:moveTo>
                    <a:cubicBezTo>
                      <a:pt x="97" y="512"/>
                      <a:pt x="97" y="512"/>
                      <a:pt x="97" y="512"/>
                    </a:cubicBezTo>
                    <a:cubicBezTo>
                      <a:pt x="89" y="512"/>
                      <a:pt x="82" y="505"/>
                      <a:pt x="82" y="497"/>
                    </a:cubicBezTo>
                    <a:cubicBezTo>
                      <a:pt x="82" y="489"/>
                      <a:pt x="89" y="483"/>
                      <a:pt x="97" y="483"/>
                    </a:cubicBezTo>
                    <a:cubicBezTo>
                      <a:pt x="375" y="483"/>
                      <a:pt x="375" y="483"/>
                      <a:pt x="375" y="483"/>
                    </a:cubicBezTo>
                    <a:cubicBezTo>
                      <a:pt x="383" y="483"/>
                      <a:pt x="390" y="489"/>
                      <a:pt x="390" y="497"/>
                    </a:cubicBezTo>
                    <a:cubicBezTo>
                      <a:pt x="390" y="505"/>
                      <a:pt x="383" y="512"/>
                      <a:pt x="375" y="512"/>
                    </a:cubicBezTo>
                    <a:close/>
                    <a:moveTo>
                      <a:pt x="375" y="435"/>
                    </a:moveTo>
                    <a:cubicBezTo>
                      <a:pt x="97" y="435"/>
                      <a:pt x="97" y="435"/>
                      <a:pt x="97" y="435"/>
                    </a:cubicBezTo>
                    <a:cubicBezTo>
                      <a:pt x="89" y="435"/>
                      <a:pt x="82" y="429"/>
                      <a:pt x="82" y="421"/>
                    </a:cubicBezTo>
                    <a:cubicBezTo>
                      <a:pt x="82" y="413"/>
                      <a:pt x="89" y="406"/>
                      <a:pt x="97" y="406"/>
                    </a:cubicBezTo>
                    <a:cubicBezTo>
                      <a:pt x="375" y="406"/>
                      <a:pt x="375" y="406"/>
                      <a:pt x="375" y="406"/>
                    </a:cubicBezTo>
                    <a:cubicBezTo>
                      <a:pt x="383" y="406"/>
                      <a:pt x="390" y="413"/>
                      <a:pt x="390" y="421"/>
                    </a:cubicBezTo>
                    <a:cubicBezTo>
                      <a:pt x="390" y="429"/>
                      <a:pt x="383" y="435"/>
                      <a:pt x="375" y="435"/>
                    </a:cubicBezTo>
                    <a:close/>
                    <a:moveTo>
                      <a:pt x="375" y="359"/>
                    </a:moveTo>
                    <a:cubicBezTo>
                      <a:pt x="97" y="359"/>
                      <a:pt x="97" y="359"/>
                      <a:pt x="97" y="359"/>
                    </a:cubicBezTo>
                    <a:cubicBezTo>
                      <a:pt x="89" y="359"/>
                      <a:pt x="82" y="352"/>
                      <a:pt x="82" y="344"/>
                    </a:cubicBezTo>
                    <a:cubicBezTo>
                      <a:pt x="82" y="336"/>
                      <a:pt x="89" y="330"/>
                      <a:pt x="97" y="330"/>
                    </a:cubicBezTo>
                    <a:cubicBezTo>
                      <a:pt x="375" y="330"/>
                      <a:pt x="375" y="330"/>
                      <a:pt x="375" y="330"/>
                    </a:cubicBezTo>
                    <a:cubicBezTo>
                      <a:pt x="383" y="330"/>
                      <a:pt x="390" y="336"/>
                      <a:pt x="390" y="344"/>
                    </a:cubicBezTo>
                    <a:cubicBezTo>
                      <a:pt x="390" y="352"/>
                      <a:pt x="383" y="359"/>
                      <a:pt x="375" y="359"/>
                    </a:cubicBezTo>
                    <a:close/>
                    <a:moveTo>
                      <a:pt x="375" y="282"/>
                    </a:moveTo>
                    <a:cubicBezTo>
                      <a:pt x="97" y="282"/>
                      <a:pt x="97" y="282"/>
                      <a:pt x="97" y="282"/>
                    </a:cubicBezTo>
                    <a:cubicBezTo>
                      <a:pt x="89" y="282"/>
                      <a:pt x="82" y="276"/>
                      <a:pt x="82" y="268"/>
                    </a:cubicBezTo>
                    <a:cubicBezTo>
                      <a:pt x="82" y="260"/>
                      <a:pt x="89" y="254"/>
                      <a:pt x="97" y="254"/>
                    </a:cubicBezTo>
                    <a:cubicBezTo>
                      <a:pt x="375" y="254"/>
                      <a:pt x="375" y="254"/>
                      <a:pt x="375" y="254"/>
                    </a:cubicBezTo>
                    <a:cubicBezTo>
                      <a:pt x="383" y="254"/>
                      <a:pt x="390" y="260"/>
                      <a:pt x="390" y="268"/>
                    </a:cubicBezTo>
                    <a:cubicBezTo>
                      <a:pt x="390" y="276"/>
                      <a:pt x="383" y="282"/>
                      <a:pt x="375" y="282"/>
                    </a:cubicBezTo>
                    <a:close/>
                    <a:moveTo>
                      <a:pt x="246" y="206"/>
                    </a:moveTo>
                    <a:cubicBezTo>
                      <a:pt x="97" y="206"/>
                      <a:pt x="97" y="206"/>
                      <a:pt x="97" y="206"/>
                    </a:cubicBezTo>
                    <a:cubicBezTo>
                      <a:pt x="89" y="206"/>
                      <a:pt x="82" y="199"/>
                      <a:pt x="82" y="191"/>
                    </a:cubicBezTo>
                    <a:cubicBezTo>
                      <a:pt x="82" y="183"/>
                      <a:pt x="89" y="177"/>
                      <a:pt x="97" y="177"/>
                    </a:cubicBezTo>
                    <a:cubicBezTo>
                      <a:pt x="246" y="177"/>
                      <a:pt x="246" y="177"/>
                      <a:pt x="246" y="177"/>
                    </a:cubicBezTo>
                    <a:cubicBezTo>
                      <a:pt x="254" y="177"/>
                      <a:pt x="260" y="183"/>
                      <a:pt x="260" y="191"/>
                    </a:cubicBezTo>
                    <a:cubicBezTo>
                      <a:pt x="260" y="199"/>
                      <a:pt x="254" y="206"/>
                      <a:pt x="246" y="206"/>
                    </a:cubicBezTo>
                    <a:close/>
                    <a:moveTo>
                      <a:pt x="246" y="129"/>
                    </a:moveTo>
                    <a:cubicBezTo>
                      <a:pt x="97" y="129"/>
                      <a:pt x="97" y="129"/>
                      <a:pt x="97" y="129"/>
                    </a:cubicBezTo>
                    <a:cubicBezTo>
                      <a:pt x="89" y="129"/>
                      <a:pt x="82" y="123"/>
                      <a:pt x="82" y="115"/>
                    </a:cubicBezTo>
                    <a:cubicBezTo>
                      <a:pt x="82" y="107"/>
                      <a:pt x="89" y="101"/>
                      <a:pt x="97" y="101"/>
                    </a:cubicBezTo>
                    <a:cubicBezTo>
                      <a:pt x="246" y="101"/>
                      <a:pt x="246" y="101"/>
                      <a:pt x="246" y="101"/>
                    </a:cubicBezTo>
                    <a:cubicBezTo>
                      <a:pt x="254" y="101"/>
                      <a:pt x="260" y="107"/>
                      <a:pt x="260" y="115"/>
                    </a:cubicBezTo>
                    <a:cubicBezTo>
                      <a:pt x="260" y="123"/>
                      <a:pt x="254" y="129"/>
                      <a:pt x="246" y="129"/>
                    </a:cubicBezTo>
                    <a:close/>
                    <a:moveTo>
                      <a:pt x="27" y="612"/>
                    </a:moveTo>
                    <a:cubicBezTo>
                      <a:pt x="12" y="612"/>
                      <a:pt x="0" y="600"/>
                      <a:pt x="0" y="585"/>
                    </a:cubicBezTo>
                    <a:cubicBezTo>
                      <a:pt x="0" y="27"/>
                      <a:pt x="0" y="27"/>
                      <a:pt x="0" y="27"/>
                    </a:cubicBezTo>
                    <a:cubicBezTo>
                      <a:pt x="0" y="12"/>
                      <a:pt x="12" y="0"/>
                      <a:pt x="27" y="0"/>
                    </a:cubicBezTo>
                    <a:cubicBezTo>
                      <a:pt x="293" y="0"/>
                      <a:pt x="293" y="0"/>
                      <a:pt x="293" y="0"/>
                    </a:cubicBezTo>
                    <a:cubicBezTo>
                      <a:pt x="310" y="0"/>
                      <a:pt x="334" y="10"/>
                      <a:pt x="346" y="22"/>
                    </a:cubicBezTo>
                    <a:cubicBezTo>
                      <a:pt x="450" y="126"/>
                      <a:pt x="450" y="126"/>
                      <a:pt x="450" y="126"/>
                    </a:cubicBezTo>
                    <a:cubicBezTo>
                      <a:pt x="462" y="138"/>
                      <a:pt x="472" y="162"/>
                      <a:pt x="472" y="179"/>
                    </a:cubicBezTo>
                    <a:cubicBezTo>
                      <a:pt x="472" y="585"/>
                      <a:pt x="472" y="585"/>
                      <a:pt x="472" y="585"/>
                    </a:cubicBezTo>
                    <a:cubicBezTo>
                      <a:pt x="472" y="600"/>
                      <a:pt x="460" y="612"/>
                      <a:pt x="445" y="612"/>
                    </a:cubicBezTo>
                    <a:lnTo>
                      <a:pt x="27" y="612"/>
                    </a:lnTo>
                    <a:close/>
                    <a:moveTo>
                      <a:pt x="75" y="35"/>
                    </a:moveTo>
                    <a:cubicBezTo>
                      <a:pt x="53" y="35"/>
                      <a:pt x="35" y="53"/>
                      <a:pt x="35" y="75"/>
                    </a:cubicBezTo>
                    <a:cubicBezTo>
                      <a:pt x="35" y="537"/>
                      <a:pt x="35" y="537"/>
                      <a:pt x="35" y="537"/>
                    </a:cubicBezTo>
                    <a:cubicBezTo>
                      <a:pt x="35" y="560"/>
                      <a:pt x="53" y="578"/>
                      <a:pt x="75" y="578"/>
                    </a:cubicBezTo>
                    <a:cubicBezTo>
                      <a:pt x="397" y="578"/>
                      <a:pt x="397" y="578"/>
                      <a:pt x="397" y="578"/>
                    </a:cubicBezTo>
                    <a:cubicBezTo>
                      <a:pt x="419" y="578"/>
                      <a:pt x="437" y="560"/>
                      <a:pt x="437" y="537"/>
                    </a:cubicBezTo>
                    <a:cubicBezTo>
                      <a:pt x="437" y="201"/>
                      <a:pt x="437" y="201"/>
                      <a:pt x="437" y="201"/>
                    </a:cubicBezTo>
                    <a:cubicBezTo>
                      <a:pt x="437" y="179"/>
                      <a:pt x="419" y="161"/>
                      <a:pt x="397" y="161"/>
                    </a:cubicBezTo>
                    <a:cubicBezTo>
                      <a:pt x="332" y="161"/>
                      <a:pt x="332" y="161"/>
                      <a:pt x="332" y="161"/>
                    </a:cubicBezTo>
                    <a:cubicBezTo>
                      <a:pt x="317" y="161"/>
                      <a:pt x="304" y="149"/>
                      <a:pt x="304" y="134"/>
                    </a:cubicBezTo>
                    <a:cubicBezTo>
                      <a:pt x="304" y="75"/>
                      <a:pt x="304" y="75"/>
                      <a:pt x="304" y="75"/>
                    </a:cubicBezTo>
                    <a:cubicBezTo>
                      <a:pt x="304" y="53"/>
                      <a:pt x="286" y="35"/>
                      <a:pt x="264" y="35"/>
                    </a:cubicBezTo>
                    <a:lnTo>
                      <a:pt x="75" y="35"/>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1" name="TextBox 30">
                <a:extLst>
                  <a:ext uri="{FF2B5EF4-FFF2-40B4-BE49-F238E27FC236}">
                    <a16:creationId xmlns:a16="http://schemas.microsoft.com/office/drawing/2014/main" id="{2194446E-F265-1F4C-A70C-A6364F7F2A13}"/>
                  </a:ext>
                </a:extLst>
              </p:cNvPr>
              <p:cNvSpPr txBox="1"/>
              <p:nvPr/>
            </p:nvSpPr>
            <p:spPr>
              <a:xfrm>
                <a:off x="4381330" y="6722304"/>
                <a:ext cx="1044132" cy="553999"/>
              </a:xfrm>
              <a:prstGeom prst="rect">
                <a:avLst/>
              </a:prstGeom>
              <a:noFill/>
            </p:spPr>
            <p:txBody>
              <a:bodyPr wrap="none" rtlCol="0">
                <a:spAutoFit/>
              </a:bodyPr>
              <a:lstStyle/>
              <a:p>
                <a:r>
                  <a:rPr lang="en-US" sz="1200" dirty="0"/>
                  <a:t>Final cab data</a:t>
                </a:r>
              </a:p>
              <a:p>
                <a:endParaRPr lang="en-US" dirty="0"/>
              </a:p>
            </p:txBody>
          </p:sp>
        </p:grpSp>
        <p:sp>
          <p:nvSpPr>
            <p:cNvPr id="39" name="Freeform 86">
              <a:extLst>
                <a:ext uri="{FF2B5EF4-FFF2-40B4-BE49-F238E27FC236}">
                  <a16:creationId xmlns:a16="http://schemas.microsoft.com/office/drawing/2014/main" id="{1B25A797-CEF4-004B-A34A-0B12A2C9F170}"/>
                </a:ext>
              </a:extLst>
            </p:cNvPr>
            <p:cNvSpPr>
              <a:spLocks noEditPoints="1"/>
            </p:cNvSpPr>
            <p:nvPr/>
          </p:nvSpPr>
          <p:spPr bwMode="auto">
            <a:xfrm>
              <a:off x="11022371" y="1858363"/>
              <a:ext cx="662857" cy="819372"/>
            </a:xfrm>
            <a:custGeom>
              <a:avLst/>
              <a:gdLst>
                <a:gd name="T0" fmla="*/ 97 w 472"/>
                <a:gd name="T1" fmla="*/ 512 h 612"/>
                <a:gd name="T2" fmla="*/ 97 w 472"/>
                <a:gd name="T3" fmla="*/ 483 h 612"/>
                <a:gd name="T4" fmla="*/ 390 w 472"/>
                <a:gd name="T5" fmla="*/ 497 h 612"/>
                <a:gd name="T6" fmla="*/ 375 w 472"/>
                <a:gd name="T7" fmla="*/ 435 h 612"/>
                <a:gd name="T8" fmla="*/ 82 w 472"/>
                <a:gd name="T9" fmla="*/ 421 h 612"/>
                <a:gd name="T10" fmla="*/ 375 w 472"/>
                <a:gd name="T11" fmla="*/ 406 h 612"/>
                <a:gd name="T12" fmla="*/ 375 w 472"/>
                <a:gd name="T13" fmla="*/ 435 h 612"/>
                <a:gd name="T14" fmla="*/ 97 w 472"/>
                <a:gd name="T15" fmla="*/ 359 h 612"/>
                <a:gd name="T16" fmla="*/ 97 w 472"/>
                <a:gd name="T17" fmla="*/ 330 h 612"/>
                <a:gd name="T18" fmla="*/ 390 w 472"/>
                <a:gd name="T19" fmla="*/ 344 h 612"/>
                <a:gd name="T20" fmla="*/ 375 w 472"/>
                <a:gd name="T21" fmla="*/ 282 h 612"/>
                <a:gd name="T22" fmla="*/ 82 w 472"/>
                <a:gd name="T23" fmla="*/ 268 h 612"/>
                <a:gd name="T24" fmla="*/ 375 w 472"/>
                <a:gd name="T25" fmla="*/ 254 h 612"/>
                <a:gd name="T26" fmla="*/ 375 w 472"/>
                <a:gd name="T27" fmla="*/ 282 h 612"/>
                <a:gd name="T28" fmla="*/ 97 w 472"/>
                <a:gd name="T29" fmla="*/ 206 h 612"/>
                <a:gd name="T30" fmla="*/ 97 w 472"/>
                <a:gd name="T31" fmla="*/ 177 h 612"/>
                <a:gd name="T32" fmla="*/ 260 w 472"/>
                <a:gd name="T33" fmla="*/ 191 h 612"/>
                <a:gd name="T34" fmla="*/ 246 w 472"/>
                <a:gd name="T35" fmla="*/ 129 h 612"/>
                <a:gd name="T36" fmla="*/ 82 w 472"/>
                <a:gd name="T37" fmla="*/ 115 h 612"/>
                <a:gd name="T38" fmla="*/ 246 w 472"/>
                <a:gd name="T39" fmla="*/ 101 h 612"/>
                <a:gd name="T40" fmla="*/ 246 w 472"/>
                <a:gd name="T41" fmla="*/ 129 h 612"/>
                <a:gd name="T42" fmla="*/ 0 w 472"/>
                <a:gd name="T43" fmla="*/ 585 h 612"/>
                <a:gd name="T44" fmla="*/ 27 w 472"/>
                <a:gd name="T45" fmla="*/ 0 h 612"/>
                <a:gd name="T46" fmla="*/ 346 w 472"/>
                <a:gd name="T47" fmla="*/ 22 h 612"/>
                <a:gd name="T48" fmla="*/ 472 w 472"/>
                <a:gd name="T49" fmla="*/ 179 h 612"/>
                <a:gd name="T50" fmla="*/ 445 w 472"/>
                <a:gd name="T51" fmla="*/ 612 h 612"/>
                <a:gd name="T52" fmla="*/ 75 w 472"/>
                <a:gd name="T53" fmla="*/ 35 h 612"/>
                <a:gd name="T54" fmla="*/ 35 w 472"/>
                <a:gd name="T55" fmla="*/ 537 h 612"/>
                <a:gd name="T56" fmla="*/ 397 w 472"/>
                <a:gd name="T57" fmla="*/ 578 h 612"/>
                <a:gd name="T58" fmla="*/ 437 w 472"/>
                <a:gd name="T59" fmla="*/ 201 h 612"/>
                <a:gd name="T60" fmla="*/ 332 w 472"/>
                <a:gd name="T61" fmla="*/ 161 h 612"/>
                <a:gd name="T62" fmla="*/ 304 w 472"/>
                <a:gd name="T63" fmla="*/ 75 h 612"/>
                <a:gd name="T64" fmla="*/ 75 w 472"/>
                <a:gd name="T65" fmla="*/ 35 h 6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72" h="612">
                  <a:moveTo>
                    <a:pt x="375" y="512"/>
                  </a:moveTo>
                  <a:cubicBezTo>
                    <a:pt x="97" y="512"/>
                    <a:pt x="97" y="512"/>
                    <a:pt x="97" y="512"/>
                  </a:cubicBezTo>
                  <a:cubicBezTo>
                    <a:pt x="89" y="512"/>
                    <a:pt x="82" y="505"/>
                    <a:pt x="82" y="497"/>
                  </a:cubicBezTo>
                  <a:cubicBezTo>
                    <a:pt x="82" y="489"/>
                    <a:pt x="89" y="483"/>
                    <a:pt x="97" y="483"/>
                  </a:cubicBezTo>
                  <a:cubicBezTo>
                    <a:pt x="375" y="483"/>
                    <a:pt x="375" y="483"/>
                    <a:pt x="375" y="483"/>
                  </a:cubicBezTo>
                  <a:cubicBezTo>
                    <a:pt x="383" y="483"/>
                    <a:pt x="390" y="489"/>
                    <a:pt x="390" y="497"/>
                  </a:cubicBezTo>
                  <a:cubicBezTo>
                    <a:pt x="390" y="505"/>
                    <a:pt x="383" y="512"/>
                    <a:pt x="375" y="512"/>
                  </a:cubicBezTo>
                  <a:close/>
                  <a:moveTo>
                    <a:pt x="375" y="435"/>
                  </a:moveTo>
                  <a:cubicBezTo>
                    <a:pt x="97" y="435"/>
                    <a:pt x="97" y="435"/>
                    <a:pt x="97" y="435"/>
                  </a:cubicBezTo>
                  <a:cubicBezTo>
                    <a:pt x="89" y="435"/>
                    <a:pt x="82" y="429"/>
                    <a:pt x="82" y="421"/>
                  </a:cubicBezTo>
                  <a:cubicBezTo>
                    <a:pt x="82" y="413"/>
                    <a:pt x="89" y="406"/>
                    <a:pt x="97" y="406"/>
                  </a:cubicBezTo>
                  <a:cubicBezTo>
                    <a:pt x="375" y="406"/>
                    <a:pt x="375" y="406"/>
                    <a:pt x="375" y="406"/>
                  </a:cubicBezTo>
                  <a:cubicBezTo>
                    <a:pt x="383" y="406"/>
                    <a:pt x="390" y="413"/>
                    <a:pt x="390" y="421"/>
                  </a:cubicBezTo>
                  <a:cubicBezTo>
                    <a:pt x="390" y="429"/>
                    <a:pt x="383" y="435"/>
                    <a:pt x="375" y="435"/>
                  </a:cubicBezTo>
                  <a:close/>
                  <a:moveTo>
                    <a:pt x="375" y="359"/>
                  </a:moveTo>
                  <a:cubicBezTo>
                    <a:pt x="97" y="359"/>
                    <a:pt x="97" y="359"/>
                    <a:pt x="97" y="359"/>
                  </a:cubicBezTo>
                  <a:cubicBezTo>
                    <a:pt x="89" y="359"/>
                    <a:pt x="82" y="352"/>
                    <a:pt x="82" y="344"/>
                  </a:cubicBezTo>
                  <a:cubicBezTo>
                    <a:pt x="82" y="336"/>
                    <a:pt x="89" y="330"/>
                    <a:pt x="97" y="330"/>
                  </a:cubicBezTo>
                  <a:cubicBezTo>
                    <a:pt x="375" y="330"/>
                    <a:pt x="375" y="330"/>
                    <a:pt x="375" y="330"/>
                  </a:cubicBezTo>
                  <a:cubicBezTo>
                    <a:pt x="383" y="330"/>
                    <a:pt x="390" y="336"/>
                    <a:pt x="390" y="344"/>
                  </a:cubicBezTo>
                  <a:cubicBezTo>
                    <a:pt x="390" y="352"/>
                    <a:pt x="383" y="359"/>
                    <a:pt x="375" y="359"/>
                  </a:cubicBezTo>
                  <a:close/>
                  <a:moveTo>
                    <a:pt x="375" y="282"/>
                  </a:moveTo>
                  <a:cubicBezTo>
                    <a:pt x="97" y="282"/>
                    <a:pt x="97" y="282"/>
                    <a:pt x="97" y="282"/>
                  </a:cubicBezTo>
                  <a:cubicBezTo>
                    <a:pt x="89" y="282"/>
                    <a:pt x="82" y="276"/>
                    <a:pt x="82" y="268"/>
                  </a:cubicBezTo>
                  <a:cubicBezTo>
                    <a:pt x="82" y="260"/>
                    <a:pt x="89" y="254"/>
                    <a:pt x="97" y="254"/>
                  </a:cubicBezTo>
                  <a:cubicBezTo>
                    <a:pt x="375" y="254"/>
                    <a:pt x="375" y="254"/>
                    <a:pt x="375" y="254"/>
                  </a:cubicBezTo>
                  <a:cubicBezTo>
                    <a:pt x="383" y="254"/>
                    <a:pt x="390" y="260"/>
                    <a:pt x="390" y="268"/>
                  </a:cubicBezTo>
                  <a:cubicBezTo>
                    <a:pt x="390" y="276"/>
                    <a:pt x="383" y="282"/>
                    <a:pt x="375" y="282"/>
                  </a:cubicBezTo>
                  <a:close/>
                  <a:moveTo>
                    <a:pt x="246" y="206"/>
                  </a:moveTo>
                  <a:cubicBezTo>
                    <a:pt x="97" y="206"/>
                    <a:pt x="97" y="206"/>
                    <a:pt x="97" y="206"/>
                  </a:cubicBezTo>
                  <a:cubicBezTo>
                    <a:pt x="89" y="206"/>
                    <a:pt x="82" y="199"/>
                    <a:pt x="82" y="191"/>
                  </a:cubicBezTo>
                  <a:cubicBezTo>
                    <a:pt x="82" y="183"/>
                    <a:pt x="89" y="177"/>
                    <a:pt x="97" y="177"/>
                  </a:cubicBezTo>
                  <a:cubicBezTo>
                    <a:pt x="246" y="177"/>
                    <a:pt x="246" y="177"/>
                    <a:pt x="246" y="177"/>
                  </a:cubicBezTo>
                  <a:cubicBezTo>
                    <a:pt x="254" y="177"/>
                    <a:pt x="260" y="183"/>
                    <a:pt x="260" y="191"/>
                  </a:cubicBezTo>
                  <a:cubicBezTo>
                    <a:pt x="260" y="199"/>
                    <a:pt x="254" y="206"/>
                    <a:pt x="246" y="206"/>
                  </a:cubicBezTo>
                  <a:close/>
                  <a:moveTo>
                    <a:pt x="246" y="129"/>
                  </a:moveTo>
                  <a:cubicBezTo>
                    <a:pt x="97" y="129"/>
                    <a:pt x="97" y="129"/>
                    <a:pt x="97" y="129"/>
                  </a:cubicBezTo>
                  <a:cubicBezTo>
                    <a:pt x="89" y="129"/>
                    <a:pt x="82" y="123"/>
                    <a:pt x="82" y="115"/>
                  </a:cubicBezTo>
                  <a:cubicBezTo>
                    <a:pt x="82" y="107"/>
                    <a:pt x="89" y="101"/>
                    <a:pt x="97" y="101"/>
                  </a:cubicBezTo>
                  <a:cubicBezTo>
                    <a:pt x="246" y="101"/>
                    <a:pt x="246" y="101"/>
                    <a:pt x="246" y="101"/>
                  </a:cubicBezTo>
                  <a:cubicBezTo>
                    <a:pt x="254" y="101"/>
                    <a:pt x="260" y="107"/>
                    <a:pt x="260" y="115"/>
                  </a:cubicBezTo>
                  <a:cubicBezTo>
                    <a:pt x="260" y="123"/>
                    <a:pt x="254" y="129"/>
                    <a:pt x="246" y="129"/>
                  </a:cubicBezTo>
                  <a:close/>
                  <a:moveTo>
                    <a:pt x="27" y="612"/>
                  </a:moveTo>
                  <a:cubicBezTo>
                    <a:pt x="12" y="612"/>
                    <a:pt x="0" y="600"/>
                    <a:pt x="0" y="585"/>
                  </a:cubicBezTo>
                  <a:cubicBezTo>
                    <a:pt x="0" y="27"/>
                    <a:pt x="0" y="27"/>
                    <a:pt x="0" y="27"/>
                  </a:cubicBezTo>
                  <a:cubicBezTo>
                    <a:pt x="0" y="12"/>
                    <a:pt x="12" y="0"/>
                    <a:pt x="27" y="0"/>
                  </a:cubicBezTo>
                  <a:cubicBezTo>
                    <a:pt x="293" y="0"/>
                    <a:pt x="293" y="0"/>
                    <a:pt x="293" y="0"/>
                  </a:cubicBezTo>
                  <a:cubicBezTo>
                    <a:pt x="310" y="0"/>
                    <a:pt x="334" y="10"/>
                    <a:pt x="346" y="22"/>
                  </a:cubicBezTo>
                  <a:cubicBezTo>
                    <a:pt x="450" y="126"/>
                    <a:pt x="450" y="126"/>
                    <a:pt x="450" y="126"/>
                  </a:cubicBezTo>
                  <a:cubicBezTo>
                    <a:pt x="462" y="138"/>
                    <a:pt x="472" y="162"/>
                    <a:pt x="472" y="179"/>
                  </a:cubicBezTo>
                  <a:cubicBezTo>
                    <a:pt x="472" y="585"/>
                    <a:pt x="472" y="585"/>
                    <a:pt x="472" y="585"/>
                  </a:cubicBezTo>
                  <a:cubicBezTo>
                    <a:pt x="472" y="600"/>
                    <a:pt x="460" y="612"/>
                    <a:pt x="445" y="612"/>
                  </a:cubicBezTo>
                  <a:lnTo>
                    <a:pt x="27" y="612"/>
                  </a:lnTo>
                  <a:close/>
                  <a:moveTo>
                    <a:pt x="75" y="35"/>
                  </a:moveTo>
                  <a:cubicBezTo>
                    <a:pt x="53" y="35"/>
                    <a:pt x="35" y="53"/>
                    <a:pt x="35" y="75"/>
                  </a:cubicBezTo>
                  <a:cubicBezTo>
                    <a:pt x="35" y="537"/>
                    <a:pt x="35" y="537"/>
                    <a:pt x="35" y="537"/>
                  </a:cubicBezTo>
                  <a:cubicBezTo>
                    <a:pt x="35" y="560"/>
                    <a:pt x="53" y="578"/>
                    <a:pt x="75" y="578"/>
                  </a:cubicBezTo>
                  <a:cubicBezTo>
                    <a:pt x="397" y="578"/>
                    <a:pt x="397" y="578"/>
                    <a:pt x="397" y="578"/>
                  </a:cubicBezTo>
                  <a:cubicBezTo>
                    <a:pt x="419" y="578"/>
                    <a:pt x="437" y="560"/>
                    <a:pt x="437" y="537"/>
                  </a:cubicBezTo>
                  <a:cubicBezTo>
                    <a:pt x="437" y="201"/>
                    <a:pt x="437" y="201"/>
                    <a:pt x="437" y="201"/>
                  </a:cubicBezTo>
                  <a:cubicBezTo>
                    <a:pt x="437" y="179"/>
                    <a:pt x="419" y="161"/>
                    <a:pt x="397" y="161"/>
                  </a:cubicBezTo>
                  <a:cubicBezTo>
                    <a:pt x="332" y="161"/>
                    <a:pt x="332" y="161"/>
                    <a:pt x="332" y="161"/>
                  </a:cubicBezTo>
                  <a:cubicBezTo>
                    <a:pt x="317" y="161"/>
                    <a:pt x="304" y="149"/>
                    <a:pt x="304" y="134"/>
                  </a:cubicBezTo>
                  <a:cubicBezTo>
                    <a:pt x="304" y="75"/>
                    <a:pt x="304" y="75"/>
                    <a:pt x="304" y="75"/>
                  </a:cubicBezTo>
                  <a:cubicBezTo>
                    <a:pt x="304" y="53"/>
                    <a:pt x="286" y="35"/>
                    <a:pt x="264" y="35"/>
                  </a:cubicBezTo>
                  <a:lnTo>
                    <a:pt x="75" y="35"/>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0" name="TextBox 39">
              <a:extLst>
                <a:ext uri="{FF2B5EF4-FFF2-40B4-BE49-F238E27FC236}">
                  <a16:creationId xmlns:a16="http://schemas.microsoft.com/office/drawing/2014/main" id="{D91ACCB9-E39C-BD40-B428-6A71DF137BDF}"/>
                </a:ext>
              </a:extLst>
            </p:cNvPr>
            <p:cNvSpPr txBox="1"/>
            <p:nvPr/>
          </p:nvSpPr>
          <p:spPr>
            <a:xfrm>
              <a:off x="10915652" y="2887014"/>
              <a:ext cx="1028551" cy="276999"/>
            </a:xfrm>
            <a:prstGeom prst="rect">
              <a:avLst/>
            </a:prstGeom>
            <a:noFill/>
          </p:spPr>
          <p:txBody>
            <a:bodyPr wrap="none" rtlCol="0">
              <a:spAutoFit/>
            </a:bodyPr>
            <a:lstStyle/>
            <a:p>
              <a:r>
                <a:rPr lang="en-US" sz="1200" dirty="0"/>
                <a:t>USholiday.csv</a:t>
              </a:r>
            </a:p>
          </p:txBody>
        </p:sp>
        <p:cxnSp>
          <p:nvCxnSpPr>
            <p:cNvPr id="47" name="Straight Arrow Connector 46">
              <a:extLst>
                <a:ext uri="{FF2B5EF4-FFF2-40B4-BE49-F238E27FC236}">
                  <a16:creationId xmlns:a16="http://schemas.microsoft.com/office/drawing/2014/main" id="{EB5BEC63-E17B-CB43-89A7-6F8377D71E6A}"/>
                </a:ext>
              </a:extLst>
            </p:cNvPr>
            <p:cNvCxnSpPr>
              <a:cxnSpLocks/>
              <a:stCxn id="39" idx="21"/>
            </p:cNvCxnSpPr>
            <p:nvPr/>
          </p:nvCxnSpPr>
          <p:spPr>
            <a:xfrm flipH="1">
              <a:off x="9253669" y="2641586"/>
              <a:ext cx="1768702" cy="13280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18" name="Rectangle 17">
            <a:extLst>
              <a:ext uri="{FF2B5EF4-FFF2-40B4-BE49-F238E27FC236}">
                <a16:creationId xmlns:a16="http://schemas.microsoft.com/office/drawing/2014/main" id="{3FDECAE3-36C4-B048-BBC3-A0828AC8256E}"/>
              </a:ext>
            </a:extLst>
          </p:cNvPr>
          <p:cNvSpPr/>
          <p:nvPr/>
        </p:nvSpPr>
        <p:spPr>
          <a:xfrm>
            <a:off x="0" y="0"/>
            <a:ext cx="12192000" cy="1364465"/>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Title 16">
            <a:extLst>
              <a:ext uri="{FF2B5EF4-FFF2-40B4-BE49-F238E27FC236}">
                <a16:creationId xmlns:a16="http://schemas.microsoft.com/office/drawing/2014/main" id="{C39E92EF-EA57-D14F-879A-1E01FCAE5C7C}"/>
              </a:ext>
            </a:extLst>
          </p:cNvPr>
          <p:cNvSpPr>
            <a:spLocks noGrp="1"/>
          </p:cNvSpPr>
          <p:nvPr>
            <p:ph type="title"/>
          </p:nvPr>
        </p:nvSpPr>
        <p:spPr>
          <a:xfrm>
            <a:off x="838200" y="59927"/>
            <a:ext cx="10515600" cy="1325563"/>
          </a:xfrm>
        </p:spPr>
        <p:txBody>
          <a:bodyPr/>
          <a:lstStyle/>
          <a:p>
            <a:r>
              <a:rPr lang="en-US" b="1" dirty="0">
                <a:solidFill>
                  <a:schemeClr val="accent2"/>
                </a:solidFill>
              </a:rPr>
              <a:t>Data Exploration</a:t>
            </a:r>
          </a:p>
        </p:txBody>
      </p:sp>
    </p:spTree>
    <p:extLst>
      <p:ext uri="{BB962C8B-B14F-4D97-AF65-F5344CB8AC3E}">
        <p14:creationId xmlns:p14="http://schemas.microsoft.com/office/powerpoint/2010/main" val="14892976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B6804253-3163-4F43-BC8C-6307FD7D618B}"/>
              </a:ext>
            </a:extLst>
          </p:cNvPr>
          <p:cNvGrpSpPr/>
          <p:nvPr/>
        </p:nvGrpSpPr>
        <p:grpSpPr>
          <a:xfrm>
            <a:off x="555761" y="1523419"/>
            <a:ext cx="6425464" cy="4254422"/>
            <a:chOff x="555761" y="1690688"/>
            <a:chExt cx="6425464" cy="4254422"/>
          </a:xfrm>
        </p:grpSpPr>
        <p:sp>
          <p:nvSpPr>
            <p:cNvPr id="6" name="Rectangle 5">
              <a:extLst>
                <a:ext uri="{FF2B5EF4-FFF2-40B4-BE49-F238E27FC236}">
                  <a16:creationId xmlns:a16="http://schemas.microsoft.com/office/drawing/2014/main" id="{ED020DBE-BB46-414C-BC00-FD6696C52E97}"/>
                </a:ext>
              </a:extLst>
            </p:cNvPr>
            <p:cNvSpPr/>
            <p:nvPr/>
          </p:nvSpPr>
          <p:spPr>
            <a:xfrm>
              <a:off x="3445727" y="1735060"/>
              <a:ext cx="379141" cy="388666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7AE2FFEF-88DB-9446-8C9A-0ABEC330D042}"/>
                </a:ext>
              </a:extLst>
            </p:cNvPr>
            <p:cNvSpPr/>
            <p:nvPr/>
          </p:nvSpPr>
          <p:spPr>
            <a:xfrm>
              <a:off x="555761" y="1690688"/>
              <a:ext cx="379141" cy="388666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80B49C57-3F4A-0A44-8B40-5BC00872A77C}"/>
                </a:ext>
              </a:extLst>
            </p:cNvPr>
            <p:cNvSpPr/>
            <p:nvPr/>
          </p:nvSpPr>
          <p:spPr>
            <a:xfrm>
              <a:off x="6602084" y="2058446"/>
              <a:ext cx="379141" cy="388666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734D56A9-2FE1-004D-8175-1C19DD43305B}"/>
                </a:ext>
              </a:extLst>
            </p:cNvPr>
            <p:cNvSpPr/>
            <p:nvPr/>
          </p:nvSpPr>
          <p:spPr>
            <a:xfrm>
              <a:off x="6786563" y="1735060"/>
              <a:ext cx="194662" cy="32338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7" name="Title 1">
            <a:extLst>
              <a:ext uri="{FF2B5EF4-FFF2-40B4-BE49-F238E27FC236}">
                <a16:creationId xmlns:a16="http://schemas.microsoft.com/office/drawing/2014/main" id="{DF258E9D-9119-1149-9B49-FE0FF5A3EE5F}"/>
              </a:ext>
            </a:extLst>
          </p:cNvPr>
          <p:cNvSpPr>
            <a:spLocks noGrp="1"/>
          </p:cNvSpPr>
          <p:nvPr>
            <p:ph type="title"/>
          </p:nvPr>
        </p:nvSpPr>
        <p:spPr>
          <a:xfrm>
            <a:off x="762000" y="7107"/>
            <a:ext cx="10498930" cy="1359380"/>
          </a:xfrm>
        </p:spPr>
        <p:txBody>
          <a:bodyPr>
            <a:normAutofit/>
          </a:bodyPr>
          <a:lstStyle/>
          <a:p>
            <a:r>
              <a:rPr lang="en-US" sz="3500" b="1" dirty="0">
                <a:solidFill>
                  <a:schemeClr val="accent2"/>
                </a:solidFill>
              </a:rPr>
              <a:t>Profit Analysis</a:t>
            </a:r>
          </a:p>
        </p:txBody>
      </p:sp>
      <p:sp>
        <p:nvSpPr>
          <p:cNvPr id="3" name="Rectangle 2">
            <a:extLst>
              <a:ext uri="{FF2B5EF4-FFF2-40B4-BE49-F238E27FC236}">
                <a16:creationId xmlns:a16="http://schemas.microsoft.com/office/drawing/2014/main" id="{5379C949-80B5-CA4E-B810-B4F62F4B63E7}"/>
              </a:ext>
            </a:extLst>
          </p:cNvPr>
          <p:cNvSpPr/>
          <p:nvPr/>
        </p:nvSpPr>
        <p:spPr>
          <a:xfrm>
            <a:off x="0" y="0"/>
            <a:ext cx="12192000" cy="1383912"/>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400" b="1" dirty="0">
                <a:solidFill>
                  <a:schemeClr val="accent2"/>
                </a:solidFill>
                <a:latin typeface="+mj-lt"/>
              </a:rPr>
              <a:t>      Profit Analysis by City and Company</a:t>
            </a:r>
            <a:endParaRPr lang="en-US" sz="4400" b="1" dirty="0">
              <a:solidFill>
                <a:schemeClr val="bg2">
                  <a:lumMod val="25000"/>
                </a:schemeClr>
              </a:solidFill>
              <a:latin typeface="+mj-lt"/>
            </a:endParaRPr>
          </a:p>
        </p:txBody>
      </p:sp>
      <p:pic>
        <p:nvPicPr>
          <p:cNvPr id="7" name="Picture 6" descr="Chart, bar chart&#10;&#10;Description automatically generated">
            <a:extLst>
              <a:ext uri="{FF2B5EF4-FFF2-40B4-BE49-F238E27FC236}">
                <a16:creationId xmlns:a16="http://schemas.microsoft.com/office/drawing/2014/main" id="{400F76F0-E72C-BB45-A49C-496CC9A0E1C6}"/>
              </a:ext>
            </a:extLst>
          </p:cNvPr>
          <p:cNvPicPr>
            <a:picLocks noChangeAspect="1"/>
          </p:cNvPicPr>
          <p:nvPr/>
        </p:nvPicPr>
        <p:blipFill>
          <a:blip r:embed="rId2"/>
          <a:stretch>
            <a:fillRect/>
          </a:stretch>
        </p:blipFill>
        <p:spPr>
          <a:xfrm>
            <a:off x="555761" y="1938206"/>
            <a:ext cx="5446664" cy="3396375"/>
          </a:xfrm>
          <a:prstGeom prst="rect">
            <a:avLst/>
          </a:prstGeom>
        </p:spPr>
      </p:pic>
      <p:pic>
        <p:nvPicPr>
          <p:cNvPr id="10" name="Picture 9" descr="Chart, waterfall chart&#10;&#10;Description automatically generated">
            <a:extLst>
              <a:ext uri="{FF2B5EF4-FFF2-40B4-BE49-F238E27FC236}">
                <a16:creationId xmlns:a16="http://schemas.microsoft.com/office/drawing/2014/main" id="{71CAC608-CF2D-6C4E-9C25-629AEDFF2265}"/>
              </a:ext>
            </a:extLst>
          </p:cNvPr>
          <p:cNvPicPr>
            <a:picLocks noChangeAspect="1"/>
          </p:cNvPicPr>
          <p:nvPr/>
        </p:nvPicPr>
        <p:blipFill>
          <a:blip r:embed="rId3"/>
          <a:stretch>
            <a:fillRect/>
          </a:stretch>
        </p:blipFill>
        <p:spPr>
          <a:xfrm>
            <a:off x="6417145" y="1938206"/>
            <a:ext cx="5022220" cy="3366278"/>
          </a:xfrm>
          <a:prstGeom prst="rect">
            <a:avLst/>
          </a:prstGeom>
        </p:spPr>
      </p:pic>
    </p:spTree>
    <p:extLst>
      <p:ext uri="{BB962C8B-B14F-4D97-AF65-F5344CB8AC3E}">
        <p14:creationId xmlns:p14="http://schemas.microsoft.com/office/powerpoint/2010/main" val="38481116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CBBA752-3528-F943-B860-33DEBED031AC}"/>
              </a:ext>
            </a:extLst>
          </p:cNvPr>
          <p:cNvPicPr>
            <a:picLocks noChangeAspect="1"/>
          </p:cNvPicPr>
          <p:nvPr/>
        </p:nvPicPr>
        <p:blipFill>
          <a:blip r:embed="rId2"/>
          <a:stretch>
            <a:fillRect/>
          </a:stretch>
        </p:blipFill>
        <p:spPr>
          <a:xfrm>
            <a:off x="8701513" y="1550020"/>
            <a:ext cx="1435100" cy="850900"/>
          </a:xfrm>
          <a:prstGeom prst="rect">
            <a:avLst/>
          </a:prstGeom>
        </p:spPr>
      </p:pic>
      <p:sp>
        <p:nvSpPr>
          <p:cNvPr id="5" name="Rectangle 4">
            <a:extLst>
              <a:ext uri="{FF2B5EF4-FFF2-40B4-BE49-F238E27FC236}">
                <a16:creationId xmlns:a16="http://schemas.microsoft.com/office/drawing/2014/main" id="{8B714281-3974-8549-B509-9AD67893AA9A}"/>
              </a:ext>
            </a:extLst>
          </p:cNvPr>
          <p:cNvSpPr/>
          <p:nvPr/>
        </p:nvSpPr>
        <p:spPr>
          <a:xfrm>
            <a:off x="0" y="-12312"/>
            <a:ext cx="12192000" cy="1383912"/>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400" b="1" dirty="0">
                <a:solidFill>
                  <a:schemeClr val="accent2"/>
                </a:solidFill>
                <a:latin typeface="+mj-lt"/>
              </a:rPr>
              <a:t>      Yearly Profit Analysis</a:t>
            </a:r>
          </a:p>
        </p:txBody>
      </p:sp>
      <p:pic>
        <p:nvPicPr>
          <p:cNvPr id="6" name="Picture 5" descr="Chart, line chart&#10;&#10;Description automatically generated">
            <a:extLst>
              <a:ext uri="{FF2B5EF4-FFF2-40B4-BE49-F238E27FC236}">
                <a16:creationId xmlns:a16="http://schemas.microsoft.com/office/drawing/2014/main" id="{2CFFABF5-DB5B-6A49-A7CC-036C26845C3A}"/>
              </a:ext>
            </a:extLst>
          </p:cNvPr>
          <p:cNvPicPr>
            <a:picLocks noChangeAspect="1"/>
          </p:cNvPicPr>
          <p:nvPr/>
        </p:nvPicPr>
        <p:blipFill>
          <a:blip r:embed="rId3"/>
          <a:stretch>
            <a:fillRect/>
          </a:stretch>
        </p:blipFill>
        <p:spPr>
          <a:xfrm>
            <a:off x="1298712" y="2400920"/>
            <a:ext cx="6830895" cy="4223860"/>
          </a:xfrm>
          <a:prstGeom prst="rect">
            <a:avLst/>
          </a:prstGeom>
        </p:spPr>
      </p:pic>
    </p:spTree>
    <p:extLst>
      <p:ext uri="{BB962C8B-B14F-4D97-AF65-F5344CB8AC3E}">
        <p14:creationId xmlns:p14="http://schemas.microsoft.com/office/powerpoint/2010/main" val="23655734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87AF0DD-367D-6B4B-97E6-2985AC7CE4BB}"/>
              </a:ext>
            </a:extLst>
          </p:cNvPr>
          <p:cNvSpPr txBox="1"/>
          <p:nvPr/>
        </p:nvSpPr>
        <p:spPr>
          <a:xfrm>
            <a:off x="10289708" y="1371600"/>
            <a:ext cx="1902292" cy="923330"/>
          </a:xfrm>
          <a:prstGeom prst="rect">
            <a:avLst/>
          </a:prstGeom>
          <a:noFill/>
        </p:spPr>
        <p:txBody>
          <a:bodyPr wrap="square" rtlCol="0">
            <a:spAutoFit/>
          </a:bodyPr>
          <a:lstStyle/>
          <a:p>
            <a:endParaRPr lang="en-US" dirty="0"/>
          </a:p>
          <a:p>
            <a:r>
              <a:rPr lang="en-US" dirty="0"/>
              <a:t>Q4 is the busy season</a:t>
            </a:r>
          </a:p>
        </p:txBody>
      </p:sp>
      <p:sp>
        <p:nvSpPr>
          <p:cNvPr id="7" name="Rectangle 6">
            <a:extLst>
              <a:ext uri="{FF2B5EF4-FFF2-40B4-BE49-F238E27FC236}">
                <a16:creationId xmlns:a16="http://schemas.microsoft.com/office/drawing/2014/main" id="{F19C2959-59DB-F748-9A93-E5DF86BCF6D2}"/>
              </a:ext>
            </a:extLst>
          </p:cNvPr>
          <p:cNvSpPr/>
          <p:nvPr/>
        </p:nvSpPr>
        <p:spPr>
          <a:xfrm>
            <a:off x="0" y="0"/>
            <a:ext cx="12192000" cy="1383912"/>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400" b="1" dirty="0">
                <a:solidFill>
                  <a:schemeClr val="accent2"/>
                </a:solidFill>
                <a:latin typeface="+mj-lt"/>
              </a:rPr>
              <a:t>      Profit in Different Time Zone        </a:t>
            </a:r>
            <a:endParaRPr lang="en-US" sz="4400" dirty="0">
              <a:solidFill>
                <a:schemeClr val="accent2"/>
              </a:solidFill>
              <a:latin typeface="+mj-lt"/>
            </a:endParaRPr>
          </a:p>
        </p:txBody>
      </p:sp>
      <p:pic>
        <p:nvPicPr>
          <p:cNvPr id="4" name="Picture 3" descr="Chart, bar chart&#10;&#10;Description automatically generated">
            <a:extLst>
              <a:ext uri="{FF2B5EF4-FFF2-40B4-BE49-F238E27FC236}">
                <a16:creationId xmlns:a16="http://schemas.microsoft.com/office/drawing/2014/main" id="{666F3DC3-E652-5246-96CF-B9AC94CED901}"/>
              </a:ext>
            </a:extLst>
          </p:cNvPr>
          <p:cNvPicPr>
            <a:picLocks noChangeAspect="1"/>
          </p:cNvPicPr>
          <p:nvPr/>
        </p:nvPicPr>
        <p:blipFill>
          <a:blip r:embed="rId2"/>
          <a:stretch>
            <a:fillRect/>
          </a:stretch>
        </p:blipFill>
        <p:spPr>
          <a:xfrm>
            <a:off x="2716695" y="1573790"/>
            <a:ext cx="5359970" cy="5284210"/>
          </a:xfrm>
          <a:prstGeom prst="rect">
            <a:avLst/>
          </a:prstGeom>
        </p:spPr>
      </p:pic>
    </p:spTree>
    <p:extLst>
      <p:ext uri="{BB962C8B-B14F-4D97-AF65-F5344CB8AC3E}">
        <p14:creationId xmlns:p14="http://schemas.microsoft.com/office/powerpoint/2010/main" val="18495701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843E979-C5C8-944A-B2DE-F59062A398DF}"/>
              </a:ext>
            </a:extLst>
          </p:cNvPr>
          <p:cNvPicPr>
            <a:picLocks noChangeAspect="1"/>
          </p:cNvPicPr>
          <p:nvPr/>
        </p:nvPicPr>
        <p:blipFill>
          <a:blip r:embed="rId2"/>
          <a:stretch>
            <a:fillRect/>
          </a:stretch>
        </p:blipFill>
        <p:spPr>
          <a:xfrm>
            <a:off x="823873" y="1369315"/>
            <a:ext cx="6803570" cy="5076497"/>
          </a:xfrm>
          <a:prstGeom prst="rect">
            <a:avLst/>
          </a:prstGeom>
        </p:spPr>
      </p:pic>
      <p:pic>
        <p:nvPicPr>
          <p:cNvPr id="4" name="Picture 3">
            <a:extLst>
              <a:ext uri="{FF2B5EF4-FFF2-40B4-BE49-F238E27FC236}">
                <a16:creationId xmlns:a16="http://schemas.microsoft.com/office/drawing/2014/main" id="{90A5BF24-2CEA-554F-977A-BF19D18871AD}"/>
              </a:ext>
            </a:extLst>
          </p:cNvPr>
          <p:cNvPicPr>
            <a:picLocks noChangeAspect="1"/>
          </p:cNvPicPr>
          <p:nvPr/>
        </p:nvPicPr>
        <p:blipFill>
          <a:blip r:embed="rId3"/>
          <a:stretch>
            <a:fillRect/>
          </a:stretch>
        </p:blipFill>
        <p:spPr>
          <a:xfrm>
            <a:off x="7772856" y="1371600"/>
            <a:ext cx="3359331" cy="4918842"/>
          </a:xfrm>
          <a:prstGeom prst="rect">
            <a:avLst/>
          </a:prstGeom>
        </p:spPr>
      </p:pic>
      <p:pic>
        <p:nvPicPr>
          <p:cNvPr id="8" name="Picture 7">
            <a:extLst>
              <a:ext uri="{FF2B5EF4-FFF2-40B4-BE49-F238E27FC236}">
                <a16:creationId xmlns:a16="http://schemas.microsoft.com/office/drawing/2014/main" id="{8586EFAB-AC90-D644-9A7E-153C0FF251D0}"/>
              </a:ext>
            </a:extLst>
          </p:cNvPr>
          <p:cNvPicPr>
            <a:picLocks noChangeAspect="1"/>
          </p:cNvPicPr>
          <p:nvPr/>
        </p:nvPicPr>
        <p:blipFill>
          <a:blip r:embed="rId4"/>
          <a:stretch>
            <a:fillRect/>
          </a:stretch>
        </p:blipFill>
        <p:spPr>
          <a:xfrm>
            <a:off x="6772205" y="1929227"/>
            <a:ext cx="1026321" cy="933242"/>
          </a:xfrm>
          <a:prstGeom prst="rect">
            <a:avLst/>
          </a:prstGeom>
        </p:spPr>
      </p:pic>
      <p:sp>
        <p:nvSpPr>
          <p:cNvPr id="5" name="Rectangle 4">
            <a:extLst>
              <a:ext uri="{FF2B5EF4-FFF2-40B4-BE49-F238E27FC236}">
                <a16:creationId xmlns:a16="http://schemas.microsoft.com/office/drawing/2014/main" id="{8C618E71-57DB-5240-87DD-E7F49B7B67CC}"/>
              </a:ext>
            </a:extLst>
          </p:cNvPr>
          <p:cNvSpPr/>
          <p:nvPr/>
        </p:nvSpPr>
        <p:spPr>
          <a:xfrm>
            <a:off x="7055666" y="1373852"/>
            <a:ext cx="742860" cy="316836"/>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 name="TextBox 2">
            <a:extLst>
              <a:ext uri="{FF2B5EF4-FFF2-40B4-BE49-F238E27FC236}">
                <a16:creationId xmlns:a16="http://schemas.microsoft.com/office/drawing/2014/main" id="{B6D4D0E5-75EB-F64C-BEF1-D8067990F699}"/>
              </a:ext>
            </a:extLst>
          </p:cNvPr>
          <p:cNvSpPr txBox="1"/>
          <p:nvPr/>
        </p:nvSpPr>
        <p:spPr>
          <a:xfrm>
            <a:off x="10161873" y="1809489"/>
            <a:ext cx="1702087" cy="2308324"/>
          </a:xfrm>
          <a:prstGeom prst="rect">
            <a:avLst/>
          </a:prstGeom>
          <a:noFill/>
        </p:spPr>
        <p:txBody>
          <a:bodyPr wrap="square" rtlCol="0">
            <a:spAutoFit/>
          </a:bodyPr>
          <a:lstStyle/>
          <a:p>
            <a:r>
              <a:rPr lang="en-US" dirty="0"/>
              <a:t>Middle class and high class contributes more in the profit as well as in the customer base of both the cabs</a:t>
            </a:r>
          </a:p>
        </p:txBody>
      </p:sp>
      <p:sp>
        <p:nvSpPr>
          <p:cNvPr id="9" name="Rectangle 8">
            <a:extLst>
              <a:ext uri="{FF2B5EF4-FFF2-40B4-BE49-F238E27FC236}">
                <a16:creationId xmlns:a16="http://schemas.microsoft.com/office/drawing/2014/main" id="{979C901E-0FA4-9841-8F38-143DE1BCD3B3}"/>
              </a:ext>
            </a:extLst>
          </p:cNvPr>
          <p:cNvSpPr/>
          <p:nvPr/>
        </p:nvSpPr>
        <p:spPr>
          <a:xfrm>
            <a:off x="0" y="-16865"/>
            <a:ext cx="12192000" cy="1383912"/>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200" b="1" dirty="0">
                <a:solidFill>
                  <a:schemeClr val="accent2"/>
                </a:solidFill>
                <a:latin typeface="+mj-lt"/>
              </a:rPr>
              <a:t>      Income Class wise Profit and customer base Analysis</a:t>
            </a:r>
            <a:endParaRPr lang="en-US" sz="4200" dirty="0">
              <a:solidFill>
                <a:schemeClr val="accent2"/>
              </a:solidFill>
              <a:latin typeface="+mj-lt"/>
            </a:endParaRPr>
          </a:p>
        </p:txBody>
      </p:sp>
    </p:spTree>
    <p:extLst>
      <p:ext uri="{BB962C8B-B14F-4D97-AF65-F5344CB8AC3E}">
        <p14:creationId xmlns:p14="http://schemas.microsoft.com/office/powerpoint/2010/main" val="4918040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DED7758-9668-C549-8B57-C20E9108591A}"/>
              </a:ext>
            </a:extLst>
          </p:cNvPr>
          <p:cNvSpPr/>
          <p:nvPr/>
        </p:nvSpPr>
        <p:spPr>
          <a:xfrm>
            <a:off x="-6531" y="-12312"/>
            <a:ext cx="12192000" cy="1383912"/>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300" b="1" dirty="0">
                <a:solidFill>
                  <a:schemeClr val="accent2"/>
                </a:solidFill>
                <a:latin typeface="+mj-lt"/>
              </a:rPr>
              <a:t>       Travelling Distance in Different City</a:t>
            </a:r>
            <a:endParaRPr lang="en-US" sz="4300" dirty="0">
              <a:solidFill>
                <a:schemeClr val="accent2"/>
              </a:solidFill>
              <a:latin typeface="+mj-lt"/>
            </a:endParaRPr>
          </a:p>
        </p:txBody>
      </p:sp>
      <p:pic>
        <p:nvPicPr>
          <p:cNvPr id="5" name="Picture 4" descr="Chart, bar chart&#10;&#10;Description automatically generated">
            <a:extLst>
              <a:ext uri="{FF2B5EF4-FFF2-40B4-BE49-F238E27FC236}">
                <a16:creationId xmlns:a16="http://schemas.microsoft.com/office/drawing/2014/main" id="{92D7E421-1797-814A-806F-F69666CFD750}"/>
              </a:ext>
            </a:extLst>
          </p:cNvPr>
          <p:cNvPicPr>
            <a:picLocks noChangeAspect="1"/>
          </p:cNvPicPr>
          <p:nvPr/>
        </p:nvPicPr>
        <p:blipFill>
          <a:blip r:embed="rId2"/>
          <a:stretch>
            <a:fillRect/>
          </a:stretch>
        </p:blipFill>
        <p:spPr>
          <a:xfrm>
            <a:off x="1948070" y="1559689"/>
            <a:ext cx="8488900" cy="5298311"/>
          </a:xfrm>
          <a:prstGeom prst="rect">
            <a:avLst/>
          </a:prstGeom>
        </p:spPr>
      </p:pic>
    </p:spTree>
    <p:extLst>
      <p:ext uri="{BB962C8B-B14F-4D97-AF65-F5344CB8AC3E}">
        <p14:creationId xmlns:p14="http://schemas.microsoft.com/office/powerpoint/2010/main" val="25789898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6E6870C-4A61-2144-8556-4108FA559BE7}"/>
              </a:ext>
            </a:extLst>
          </p:cNvPr>
          <p:cNvPicPr>
            <a:picLocks noChangeAspect="1"/>
          </p:cNvPicPr>
          <p:nvPr/>
        </p:nvPicPr>
        <p:blipFill>
          <a:blip r:embed="rId2"/>
          <a:stretch>
            <a:fillRect/>
          </a:stretch>
        </p:blipFill>
        <p:spPr>
          <a:xfrm>
            <a:off x="762000" y="1600487"/>
            <a:ext cx="8660296" cy="5055326"/>
          </a:xfrm>
          <a:prstGeom prst="rect">
            <a:avLst/>
          </a:prstGeom>
        </p:spPr>
      </p:pic>
      <p:pic>
        <p:nvPicPr>
          <p:cNvPr id="5" name="Picture 4">
            <a:extLst>
              <a:ext uri="{FF2B5EF4-FFF2-40B4-BE49-F238E27FC236}">
                <a16:creationId xmlns:a16="http://schemas.microsoft.com/office/drawing/2014/main" id="{E0E55953-F81A-D045-A87B-0AF591389EF1}"/>
              </a:ext>
            </a:extLst>
          </p:cNvPr>
          <p:cNvPicPr>
            <a:picLocks noChangeAspect="1"/>
          </p:cNvPicPr>
          <p:nvPr/>
        </p:nvPicPr>
        <p:blipFill>
          <a:blip r:embed="rId3"/>
          <a:stretch>
            <a:fillRect/>
          </a:stretch>
        </p:blipFill>
        <p:spPr>
          <a:xfrm>
            <a:off x="7944537" y="1600487"/>
            <a:ext cx="1477759" cy="876300"/>
          </a:xfrm>
          <a:prstGeom prst="rect">
            <a:avLst/>
          </a:prstGeom>
        </p:spPr>
      </p:pic>
      <p:sp>
        <p:nvSpPr>
          <p:cNvPr id="4" name="TextBox 3">
            <a:extLst>
              <a:ext uri="{FF2B5EF4-FFF2-40B4-BE49-F238E27FC236}">
                <a16:creationId xmlns:a16="http://schemas.microsoft.com/office/drawing/2014/main" id="{F3547194-76B4-9A45-9CA7-F07918211F38}"/>
              </a:ext>
            </a:extLst>
          </p:cNvPr>
          <p:cNvSpPr txBox="1"/>
          <p:nvPr/>
        </p:nvSpPr>
        <p:spPr>
          <a:xfrm>
            <a:off x="9280056" y="1600487"/>
            <a:ext cx="2467535" cy="2031325"/>
          </a:xfrm>
          <a:prstGeom prst="rect">
            <a:avLst/>
          </a:prstGeom>
          <a:noFill/>
        </p:spPr>
        <p:txBody>
          <a:bodyPr wrap="none" rtlCol="0">
            <a:spAutoFit/>
          </a:bodyPr>
          <a:lstStyle/>
          <a:p>
            <a:pPr marL="285750" indent="-285750">
              <a:buFont typeface="Arial" panose="020B0604020202020204" pitchFamily="34" charset="0"/>
              <a:buChar char="•"/>
            </a:pPr>
            <a:r>
              <a:rPr lang="en-US" dirty="0"/>
              <a:t>This is the number</a:t>
            </a:r>
          </a:p>
          <a:p>
            <a:r>
              <a:rPr lang="en-US" dirty="0"/>
              <a:t>      of users covered by </a:t>
            </a:r>
          </a:p>
          <a:p>
            <a:r>
              <a:rPr lang="en-US" dirty="0"/>
              <a:t>      Yellow and Pink cab</a:t>
            </a:r>
          </a:p>
          <a:p>
            <a:r>
              <a:rPr lang="en-US" dirty="0"/>
              <a:t>      In the city against </a:t>
            </a:r>
          </a:p>
          <a:p>
            <a:r>
              <a:rPr lang="en-US" dirty="0"/>
              <a:t>      </a:t>
            </a:r>
            <a:r>
              <a:rPr lang="en-US" b="1" dirty="0"/>
              <a:t>all cab users </a:t>
            </a:r>
            <a:r>
              <a:rPr lang="en-US" dirty="0"/>
              <a:t>present </a:t>
            </a:r>
          </a:p>
          <a:p>
            <a:r>
              <a:rPr lang="en-US" dirty="0"/>
              <a:t>      In the city</a:t>
            </a:r>
          </a:p>
          <a:p>
            <a:r>
              <a:rPr lang="en-US" dirty="0"/>
              <a:t> </a:t>
            </a:r>
          </a:p>
        </p:txBody>
      </p:sp>
      <p:sp>
        <p:nvSpPr>
          <p:cNvPr id="6" name="Rectangle 5">
            <a:extLst>
              <a:ext uri="{FF2B5EF4-FFF2-40B4-BE49-F238E27FC236}">
                <a16:creationId xmlns:a16="http://schemas.microsoft.com/office/drawing/2014/main" id="{F72A11D8-7445-6148-8CE7-8E1140D70E28}"/>
              </a:ext>
            </a:extLst>
          </p:cNvPr>
          <p:cNvSpPr/>
          <p:nvPr/>
        </p:nvSpPr>
        <p:spPr>
          <a:xfrm>
            <a:off x="0" y="-12312"/>
            <a:ext cx="12192000" cy="1383912"/>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400" b="1" dirty="0">
                <a:solidFill>
                  <a:schemeClr val="accent2"/>
                </a:solidFill>
                <a:latin typeface="+mj-lt"/>
              </a:rPr>
              <a:t>      City Wise Cab Users Covered By Company</a:t>
            </a:r>
            <a:endParaRPr lang="en-US" sz="4400" dirty="0">
              <a:solidFill>
                <a:schemeClr val="accent2"/>
              </a:solidFill>
              <a:latin typeface="+mj-lt"/>
            </a:endParaRPr>
          </a:p>
        </p:txBody>
      </p:sp>
    </p:spTree>
    <p:extLst>
      <p:ext uri="{BB962C8B-B14F-4D97-AF65-F5344CB8AC3E}">
        <p14:creationId xmlns:p14="http://schemas.microsoft.com/office/powerpoint/2010/main" val="219641442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7014</TotalTime>
  <Words>746</Words>
  <Application>Microsoft Macintosh PowerPoint</Application>
  <PresentationFormat>Widescreen</PresentationFormat>
  <Paragraphs>94</Paragraphs>
  <Slides>14</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14</vt:i4>
      </vt:variant>
    </vt:vector>
  </HeadingPairs>
  <TitlesOfParts>
    <vt:vector size="18" baseType="lpstr">
      <vt:lpstr>Arial</vt:lpstr>
      <vt:lpstr>Calibri</vt:lpstr>
      <vt:lpstr>Calibri Light</vt:lpstr>
      <vt:lpstr>Office Theme</vt:lpstr>
      <vt:lpstr>PowerPoint Presentation</vt:lpstr>
      <vt:lpstr>Background –G2M(cab industry) case study</vt:lpstr>
      <vt:lpstr>Data Exploration</vt:lpstr>
      <vt:lpstr>Profit Analysis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KPMG Case Study</dc:title>
  <dc:creator>surya prakash tripathi</dc:creator>
  <cp:lastModifiedBy>Ding, Mengyu</cp:lastModifiedBy>
  <cp:revision>146</cp:revision>
  <cp:lastPrinted>2019-08-24T08:13:50Z</cp:lastPrinted>
  <dcterms:created xsi:type="dcterms:W3CDTF">2019-08-19T15:39:24Z</dcterms:created>
  <dcterms:modified xsi:type="dcterms:W3CDTF">2022-02-14T20:33:56Z</dcterms:modified>
</cp:coreProperties>
</file>